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86" r:id="rId5"/>
    <p:sldId id="259" r:id="rId6"/>
    <p:sldId id="285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6" r:id="rId21"/>
    <p:sldId id="281" r:id="rId22"/>
    <p:sldId id="277" r:id="rId23"/>
    <p:sldId id="274" r:id="rId24"/>
    <p:sldId id="275" r:id="rId25"/>
    <p:sldId id="282" r:id="rId26"/>
    <p:sldId id="278" r:id="rId27"/>
    <p:sldId id="283" r:id="rId28"/>
    <p:sldId id="284" r:id="rId29"/>
    <p:sldId id="279" r:id="rId30"/>
    <p:sldId id="280" r:id="rId31"/>
    <p:sldId id="287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F8E4EDD7-6492-45F5-88A5-2D6059D38440}">
          <p14:sldIdLst/>
        </p14:section>
        <p14:section name="封面" id="{6EA61F36-A9F3-443F-8320-872F492AA8FF}">
          <p14:sldIdLst>
            <p14:sldId id="256"/>
          </p14:sldIdLst>
        </p14:section>
        <p14:section name="目录与章节过渡" id="{C2CDA680-51DE-4101-A95A-D8CF2DCD7C13}">
          <p14:sldIdLst>
            <p14:sldId id="257"/>
            <p14:sldId id="258"/>
            <p14:sldId id="286"/>
            <p14:sldId id="259"/>
            <p14:sldId id="285"/>
            <p14:sldId id="260"/>
            <p14:sldId id="261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6"/>
            <p14:sldId id="281"/>
            <p14:sldId id="277"/>
            <p14:sldId id="274"/>
            <p14:sldId id="275"/>
            <p14:sldId id="282"/>
            <p14:sldId id="278"/>
            <p14:sldId id="283"/>
            <p14:sldId id="284"/>
            <p14:sldId id="279"/>
            <p14:sldId id="280"/>
            <p14:sldId id="287"/>
          </p14:sldIdLst>
        </p14:section>
        <p14:section name="内容页" id="{DF871AA3-5285-4EC8-8D08-A08356B0A41D}">
          <p14:sldIdLst/>
        </p14:section>
        <p14:section name="封底" id="{F582D2D8-8D3E-45BF-AB2A-52F7FC0A0307}">
          <p14:sldIdLst/>
        </p14:section>
        <p14:section name="配色与字体" id="{6B49CB91-68F4-4B73-8E4B-1DA71935A1DC}">
          <p14:sldIdLst/>
        </p14:section>
        <p14:section name="图标" id="{61AB079E-3A46-4B7F-BD3F-62D41C113C75}">
          <p14:sldIdLst/>
        </p14:section>
        <p14:section name="推荐配图" id="{CDF8C519-A462-4DD9-8375-8B23659352EE}">
          <p14:sldIdLst/>
        </p14:section>
      </p14:sectionLst>
    </p:ext>
    <p:ext uri="{EFAFB233-063F-42B5-8137-9DF3F51BA10A}">
      <p15:sldGuideLst xmlns:p15="http://schemas.microsoft.com/office/powerpoint/2012/main">
        <p15:guide id="0" pos="3863">
          <p15:clr>
            <a:srgbClr val="A4A3A4"/>
          </p15:clr>
        </p15:guide>
        <p15:guide id="1" orient="horz" pos="1003">
          <p15:clr>
            <a:srgbClr val="A4A3A4"/>
          </p15:clr>
        </p15:guide>
        <p15:guide id="2" orient="horz" pos="1502">
          <p15:clr>
            <a:srgbClr val="A4A3A4"/>
          </p15:clr>
        </p15:guide>
        <p15:guide id="3" orient="horz" pos="3113">
          <p15:clr>
            <a:srgbClr val="A4A3A4"/>
          </p15:clr>
        </p15:guide>
        <p15:guide id="4" pos="2128">
          <p15:clr>
            <a:srgbClr val="A4A3A4"/>
          </p15:clr>
        </p15:guide>
        <p15:guide id="5" pos="4067">
          <p15:clr>
            <a:srgbClr val="A4A3A4"/>
          </p15:clr>
        </p15:guide>
        <p15:guide id="6" pos="5972">
          <p15:clr>
            <a:srgbClr val="A4A3A4"/>
          </p15:clr>
        </p15:guide>
        <p15:guide id="7" pos="5292">
          <p15:clr>
            <a:srgbClr val="A4A3A4"/>
          </p15:clr>
        </p15:guide>
        <p15:guide id="8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330" autoAdjust="0"/>
    <p:restoredTop sz="86444" autoAdjust="0"/>
  </p:normalViewPr>
  <p:slideViewPr>
    <p:cSldViewPr snapToGrid="0" showGuides="1">
      <p:cViewPr varScale="1">
        <p:scale>
          <a:sx n="70" d="100"/>
          <a:sy n="70" d="100"/>
        </p:scale>
        <p:origin x="296" y="7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1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580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3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7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/>
          <a:lstStyle>
            <a:lvl1pPr lvl="0"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alpha val="75000"/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lvl="0" indent="-363538">
              <a:lnSpc>
                <a:spcPct val="130000"/>
              </a:lnSpc>
              <a:buClr>
                <a:srgbClr val="92D050"/>
              </a:buClr>
              <a:buFont typeface="Wingdings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lvl="1" indent="-228600">
              <a:lnSpc>
                <a:spcPct val="130000"/>
              </a:lnSpc>
              <a:buClr>
                <a:srgbClr val="92D050"/>
              </a:buClr>
              <a:buFont typeface="Arial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lvl="2" indent="-228600">
              <a:lnSpc>
                <a:spcPct val="130000"/>
              </a:lnSpc>
              <a:buClr>
                <a:srgbClr val="92D050"/>
              </a:buClr>
              <a:buFont typeface="Arial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lvl="3" indent="-228600">
              <a:lnSpc>
                <a:spcPct val="130000"/>
              </a:lnSpc>
              <a:buClr>
                <a:srgbClr val="92D050"/>
              </a:buClr>
              <a:buFont typeface="Arial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lvl="4" indent="-228600">
              <a:lnSpc>
                <a:spcPct val="130000"/>
              </a:lnSpc>
              <a:buClr>
                <a:srgbClr val="92D050"/>
              </a:buClr>
              <a:buFont typeface="Arial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D2B827AF-6504-4A46-BF64-8ED30160057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>
                <a:solidFill>
                  <a:schemeClr val="bg1"/>
                </a:solidFill>
              </a:rPr>
              <a:t>SJTU</a:t>
            </a:r>
            <a:endParaRPr lang="zh-CN" altLang="en-US" sz="1100" b="0" i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alpha val="75000"/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4B9D255A-291F-459C-ABC0-00990B54DBD2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>
                <a:solidFill>
                  <a:schemeClr val="bg1"/>
                </a:solidFill>
              </a:rPr>
              <a:t>SJTU</a:t>
            </a:r>
            <a:endParaRPr lang="zh-CN" altLang="en-US" sz="1100" b="0" i="1" spc="60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lvl="0" indent="-363538">
              <a:lnSpc>
                <a:spcPct val="130000"/>
              </a:lnSpc>
              <a:buClr>
                <a:srgbClr val="175F8B"/>
              </a:buClr>
              <a:buFont typeface="Arial" charset="0"/>
              <a:buChar char="•"/>
              <a:defRPr lang="zh-CN" altLang="en-US"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defRPr>
            </a:lvl1pPr>
            <a:lvl2pPr marL="685800" lvl="1" indent="-228600">
              <a:lnSpc>
                <a:spcPct val="130000"/>
              </a:lnSpc>
              <a:buClr>
                <a:srgbClr val="175F8B"/>
              </a:buClr>
              <a:buFont typeface="Arial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lvl="2" indent="-228600">
              <a:lnSpc>
                <a:spcPct val="130000"/>
              </a:lnSpc>
              <a:buClr>
                <a:srgbClr val="175F8B"/>
              </a:buClr>
              <a:buFont typeface="Arial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lvl="3" indent="-228600">
              <a:lnSpc>
                <a:spcPct val="130000"/>
              </a:lnSpc>
              <a:buClr>
                <a:srgbClr val="175F8B"/>
              </a:buClr>
              <a:buFont typeface="Arial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lvl="4" indent="-228600">
              <a:lnSpc>
                <a:spcPct val="130000"/>
              </a:lnSpc>
              <a:buClr>
                <a:srgbClr val="175F8B"/>
              </a:buClr>
              <a:buFont typeface="Arial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charset="2"/>
              <a:buChar char="p"/>
            </a:pPr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lv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srgbClr val="FFFFFF"/>
              </a:duotone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alpha val="75000"/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C947F0AD-6BAB-45D6-8991-29E930179E5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>
                <a:solidFill>
                  <a:schemeClr val="bg1"/>
                </a:solidFill>
              </a:rPr>
              <a:t>SJTU</a:t>
            </a:r>
            <a:endParaRPr lang="zh-CN" altLang="en-US" sz="1100" b="0" i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7F633D8A-E1CE-40C7-905B-A843CCB3733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/>
          <a:lstStyle>
            <a:lvl1pPr lvl="0"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/>
          <a:lstStyle>
            <a:lvl1pPr lvl="0"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/>
          <a:lstStyle>
            <a:lvl1pPr lvl="0"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5700" h="6871844">
                <a:moveTo>
                  <a:pt x="0" y="0"/>
                </a:moveTo>
                <a:lnTo>
                  <a:pt x="8269316" y="0"/>
                </a:lnTo>
                <a:lnTo>
                  <a:pt x="8318422" y="107288"/>
                </a:lnTo>
                <a:cubicBezTo>
                  <a:pt x="8614252" y="803281"/>
                  <a:pt x="8775700" y="1555075"/>
                  <a:pt x="8775700" y="2339352"/>
                </a:cubicBezTo>
                <a:cubicBezTo>
                  <a:pt x="8775700" y="4019946"/>
                  <a:pt x="8034355" y="5551382"/>
                  <a:pt x="6818005" y="6704224"/>
                </a:cubicBezTo>
                <a:lnTo>
                  <a:pt x="6632489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/>
          <a:lstStyle>
            <a:lvl1pPr lvl="0"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lv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anchor="t" anchorCtr="0"/>
          <a:lstStyle/>
          <a:p>
            <a:pPr defTabSz="457200">
              <a:lnSpc>
                <a:spcPct val="83333"/>
              </a:lnSpc>
            </a:pPr>
            <a:r>
              <a:rPr lang="zh-CN" altLang="en-US" sz="6125" spc="-123">
                <a:solidFill>
                  <a:srgbClr val="FFFFFF"/>
                </a:solidFill>
                <a:latin typeface="微软雅黑"/>
                <a:ea typeface="微软雅黑"/>
              </a:rPr>
              <a:t>目录</a:t>
            </a:r>
            <a:endParaRPr lang="zh-CN" altLang="en-US" sz="9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anchor="t" anchorCtr="0"/>
          <a:lstStyle/>
          <a:p>
            <a:pPr defTabSz="457200"/>
            <a:r>
              <a:rPr lang="en-US" altLang="zh-CN" sz="3000" spc="120">
                <a:solidFill>
                  <a:srgbClr val="FFFFFF"/>
                </a:solidFill>
                <a:latin typeface="微软雅黑"/>
                <a:ea typeface="微软雅黑"/>
              </a:rPr>
              <a:t>CONTENTS</a:t>
            </a:r>
            <a:endParaRPr lang="zh-CN" altLang="en-US" sz="9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0300" h="6884544">
                <a:moveTo>
                  <a:pt x="0" y="0"/>
                </a:moveTo>
                <a:lnTo>
                  <a:pt x="3163916" y="12700"/>
                </a:lnTo>
                <a:lnTo>
                  <a:pt x="3213022" y="119988"/>
                </a:lnTo>
                <a:cubicBezTo>
                  <a:pt x="3508852" y="815981"/>
                  <a:pt x="3670300" y="1567775"/>
                  <a:pt x="3670300" y="2352052"/>
                </a:cubicBezTo>
                <a:cubicBezTo>
                  <a:pt x="3670300" y="4032645"/>
                  <a:pt x="2928955" y="5564082"/>
                  <a:pt x="1712605" y="6716924"/>
                </a:cubicBezTo>
                <a:lnTo>
                  <a:pt x="1527089" y="68845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anchor="t" anchorCtr="0"/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>
                <a:solidFill>
                  <a:srgbClr val="FFFFFF"/>
                </a:solidFill>
                <a:latin typeface="微软雅黑"/>
                <a:ea typeface="微软雅黑"/>
              </a:rPr>
              <a:t>目 录</a:t>
            </a:r>
            <a:endParaRPr lang="en-US" altLang="zh-CN" sz="4400" b="1" spc="60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3900DE52-2430-4A37-858B-36748F774FD2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rgbClr val="000000"/>
              <a:schemeClr val="tx2">
                <a:tint val="45000"/>
                <a:satMod val="400000"/>
              </a:schemeClr>
            </a:duotone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lvl="0"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lv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lvl="2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lvl="3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lvl="4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alpha val="75000"/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76C62685-30F7-471B-8295-00F5E07CB1B9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800" b="0" i="1"/>
              <a:t>SJTU</a:t>
            </a:r>
            <a:endParaRPr lang="zh-CN" altLang="en-US" sz="1800" b="0" i="1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0000" contrast="-70000"/>
                      </a14:imgEffect>
                    </a14:imgLayer>
                  </a14:imgProps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1000"/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lvl="0"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lv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lvl="2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lvl="3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lvl="4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C2A14F2-E782-4D7A-BC7D-E33F228652AA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rgbClr val="000000"/>
              <a:schemeClr val="tx2">
                <a:tint val="45000"/>
                <a:satMod val="400000"/>
              </a:schemeClr>
            </a:duotone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lvl="0"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lv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lv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lvl="2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lvl="3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lvl="4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 w="6350">
            <a:solidFill>
              <a:srgbClr val="92D050"/>
            </a:solidFill>
            <a:prstDash val="solid"/>
            <a:miter/>
          </a:ln>
        </p:spPr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1BCE26E9-077F-4626-9B51-58DE221EBCBD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rgbClr val="000000"/>
              <a:schemeClr val="tx2">
                <a:tint val="45000"/>
                <a:satMod val="400000"/>
              </a:schemeClr>
            </a:duotone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B78B94A6-E7AD-4F02-8A19-4B5D0FEA14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192">
          <p15:clr>
            <a:srgbClr val="F26B43"/>
          </p15:clr>
        </p15:guide>
        <p15:guide id="1" pos="7488">
          <p15:clr>
            <a:srgbClr val="F26B43"/>
          </p15:clr>
        </p15:guide>
        <p15:guide id="2" orient="horz" pos="432">
          <p15:clr>
            <a:srgbClr val="F26B43"/>
          </p15:clr>
        </p15:guide>
        <p15:guide id="3" orient="horz" pos="472">
          <p15:clr>
            <a:srgbClr val="F26B43"/>
          </p15:clr>
        </p15:guide>
        <p15:guide id="4" orient="horz" pos="4104">
          <p15:clr>
            <a:srgbClr val="F26B43"/>
          </p15:clr>
        </p15:guide>
        <p15:guide id="5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2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10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3.mp4"/><Relationship Id="rId7" Type="http://schemas.openxmlformats.org/officeDocument/2006/relationships/image" Target="../media/image24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1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600" dirty="0" err="1"/>
              <a:t>LifeLogger</a:t>
            </a:r>
            <a:endParaRPr lang="zh-CN" altLang="en-US" spc="6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spc="600"/>
              <a:t>第</a:t>
            </a:r>
            <a:r>
              <a:rPr lang="en-US" altLang="zh-CN" spc="600"/>
              <a:t>8</a:t>
            </a:r>
            <a:r>
              <a:rPr lang="zh-CN" altLang="en-US" spc="600"/>
              <a:t>组</a:t>
            </a:r>
            <a:endParaRPr lang="en-US" altLang="zh-CN" spc="600"/>
          </a:p>
          <a:p>
            <a:r>
              <a:rPr lang="zh-CN" altLang="en-US" spc="600"/>
              <a:t>刘洋  闫景升  杨征  张馨匀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D26AAB-5BC9-D651-A254-4002CDA08FA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计划列写与执行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53050B-411A-4767-5A4D-D69FEBAA835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8022633-6093-4906-BC88-FF42BEE18CB5}" type="slidenum">
              <a:rPr lang="zh-CN" altLang="en-US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47C2AC-B410-849D-3648-F7BB6AB74758}"/>
              </a:ext>
            </a:extLst>
          </p:cNvPr>
          <p:cNvSpPr txBox="1"/>
          <p:nvPr/>
        </p:nvSpPr>
        <p:spPr>
          <a:xfrm>
            <a:off x="7381276" y="6107593"/>
            <a:ext cx="168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添加新计划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D51AE9-25A9-9FF2-51D5-5273463FD027}"/>
              </a:ext>
            </a:extLst>
          </p:cNvPr>
          <p:cNvSpPr txBox="1"/>
          <p:nvPr/>
        </p:nvSpPr>
        <p:spPr>
          <a:xfrm>
            <a:off x="2409645" y="6107593"/>
            <a:ext cx="220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勾选完成的计划</a:t>
            </a:r>
          </a:p>
        </p:txBody>
      </p:sp>
      <p:pic>
        <p:nvPicPr>
          <p:cNvPr id="3" name="petal_20230617_201326">
            <a:hlinkClick r:id="" action="ppaction://media"/>
            <a:extLst>
              <a:ext uri="{FF2B5EF4-FFF2-40B4-BE49-F238E27FC236}">
                <a16:creationId xmlns:a16="http://schemas.microsoft.com/office/drawing/2014/main" id="{7DD20043-0A70-14A4-EE32-92E75CF14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3826" y="1291081"/>
            <a:ext cx="2162476" cy="4692062"/>
          </a:xfrm>
          <a:prstGeom prst="rect">
            <a:avLst/>
          </a:prstGeom>
        </p:spPr>
      </p:pic>
      <p:pic>
        <p:nvPicPr>
          <p:cNvPr id="7" name="petal_20230617_201512">
            <a:hlinkClick r:id="" action="ppaction://media"/>
            <a:extLst>
              <a:ext uri="{FF2B5EF4-FFF2-40B4-BE49-F238E27FC236}">
                <a16:creationId xmlns:a16="http://schemas.microsoft.com/office/drawing/2014/main" id="{3654D6E8-B0B4-3994-22E3-9F1AAE67F0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45053" y="1104012"/>
            <a:ext cx="2248692" cy="48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3FEF7C-4DAF-0E54-AA63-B7A96F6E927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搜索并添加好友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D89C1-E396-D515-89A5-75F1ED16175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91E4BBC-BE25-42D9-BBF3-2E45795AFEA4}" type="slidenum">
              <a:rPr lang="zh-CN" altLang="en-US"/>
              <a:t>11</a:t>
            </a:fld>
            <a:endParaRPr lang="zh-CN" altLang="en-US"/>
          </a:p>
        </p:txBody>
      </p:sp>
      <p:pic>
        <p:nvPicPr>
          <p:cNvPr id="3" name="453cfae79cb93da6cff6a09f8fdbd358">
            <a:hlinkClick r:id="" action="ppaction://media"/>
            <a:extLst>
              <a:ext uri="{FF2B5EF4-FFF2-40B4-BE49-F238E27FC236}">
                <a16:creationId xmlns:a16="http://schemas.microsoft.com/office/drawing/2014/main" id="{4CAF362C-F5CE-9621-3311-15128E7CB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933" y="381075"/>
            <a:ext cx="2718134" cy="58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查看统计图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E320254-E1E6-460F-BEAE-C83EE7F44756}" type="slidenum">
              <a:rPr lang="zh-CN" altLang="en-US"/>
              <a:t>12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5705" y="6223001"/>
            <a:ext cx="20193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dirty="0"/>
              <a:t>按</a:t>
            </a:r>
            <a:r>
              <a:rPr lang="en-US" altLang="en-US" dirty="0"/>
              <a:t>tag</a:t>
            </a:r>
            <a:r>
              <a:rPr lang="zh-CN" altLang="zh-CN" dirty="0"/>
              <a:t>类型统计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51344" y="5565254"/>
            <a:ext cx="250209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6957347" y="6223001"/>
            <a:ext cx="20193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dirty="0"/>
              <a:t>按发布地点统计</a:t>
            </a:r>
          </a:p>
        </p:txBody>
      </p:sp>
      <p:pic>
        <p:nvPicPr>
          <p:cNvPr id="3" name="petal_20230617_201745">
            <a:hlinkClick r:id="" action="ppaction://media"/>
            <a:extLst>
              <a:ext uri="{FF2B5EF4-FFF2-40B4-BE49-F238E27FC236}">
                <a16:creationId xmlns:a16="http://schemas.microsoft.com/office/drawing/2014/main" id="{B05A3B98-FA2B-D897-A504-630C7B255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2103" y="1595579"/>
            <a:ext cx="2030022" cy="4404669"/>
          </a:xfrm>
          <a:prstGeom prst="rect">
            <a:avLst/>
          </a:prstGeom>
        </p:spPr>
      </p:pic>
      <p:pic>
        <p:nvPicPr>
          <p:cNvPr id="8" name="petal_20230617_201844">
            <a:hlinkClick r:id="" action="ppaction://media"/>
            <a:extLst>
              <a:ext uri="{FF2B5EF4-FFF2-40B4-BE49-F238E27FC236}">
                <a16:creationId xmlns:a16="http://schemas.microsoft.com/office/drawing/2014/main" id="{41309ED3-367B-2ECC-F0CB-B6899B26DD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26935" y="1275360"/>
            <a:ext cx="2249712" cy="48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产品特色与创新点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2257682-1E37-45EF-ADB9-1881CF7F00A6}" type="slidenum">
              <a:rPr lang="zh-CN" altLang="en-US"/>
              <a:t>13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altLang="zh-CN" sz="13100" b="1" i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0</a:t>
            </a:r>
            <a:r>
              <a:rPr lang="en-US" altLang="zh-CN" sz="13100" b="1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2</a:t>
            </a:r>
            <a:endParaRPr lang="zh-CN" altLang="en-US" sz="1000" b="1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9327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69368" y="358071"/>
            <a:ext cx="9774619" cy="598488"/>
          </a:xfrm>
        </p:spPr>
        <p:txBody>
          <a:bodyPr/>
          <a:lstStyle/>
          <a:p>
            <a:r>
              <a:rPr lang="zh-CN" altLang="en-US"/>
              <a:t>产品特色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60236" y="2062192"/>
            <a:ext cx="10698364" cy="4286377"/>
          </a:xfrm>
        </p:spPr>
        <p:txBody>
          <a:bodyPr/>
          <a:lstStyle/>
          <a:p>
            <a:r>
              <a:rPr lang="zh-CN" altLang="en-US" sz="2800" dirty="0"/>
              <a:t> 提供计划、记录、统计、分享一站式平台；</a:t>
            </a:r>
            <a:endParaRPr lang="en-US" altLang="zh-CN" sz="2800" dirty="0"/>
          </a:p>
          <a:p>
            <a:r>
              <a:rPr lang="zh-CN" altLang="en-US" sz="2800" dirty="0"/>
              <a:t> 支持用图表、地图的形式显示统计结果</a:t>
            </a:r>
            <a:endParaRPr lang="en-US" altLang="zh-CN" sz="2800" dirty="0"/>
          </a:p>
          <a:p>
            <a:r>
              <a:rPr lang="zh-CN" altLang="en-US" sz="2800" dirty="0"/>
              <a:t> 支持根据用户地点和偏好推荐好友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zh-CN" altLang="en-US" sz="2800" dirty="0"/>
              <a:t>移动端</a:t>
            </a:r>
            <a:r>
              <a:rPr lang="en-US" altLang="zh-CN" sz="2800" dirty="0"/>
              <a:t>APP</a:t>
            </a:r>
            <a:r>
              <a:rPr lang="zh-CN" altLang="en-US" sz="2800" dirty="0"/>
              <a:t>的形式方便用户在生活中随时记录、随时分享</a:t>
            </a:r>
            <a:endParaRPr lang="en-US" altLang="zh-CN" sz="2800" dirty="0"/>
          </a:p>
          <a:p>
            <a:r>
              <a:rPr lang="en-US" altLang="zh-CN" sz="2800" dirty="0"/>
              <a:t> APP</a:t>
            </a:r>
            <a:r>
              <a:rPr lang="zh-CN" altLang="en-US" sz="2800" dirty="0"/>
              <a:t>支持语言切换</a:t>
            </a: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BA09B73-7BA7-466E-9905-D4E3DACD91C6}" type="slidenum">
              <a:rPr lang="zh-CN" altLang="en-US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76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3FEF7C-4DAF-0E54-AA63-B7A96F6E927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用图表展示各类型事件的频率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D89C1-E396-D515-89A5-75F1ED16175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A85E31B-DCE5-48FE-82DB-4035856DB58E}" type="slidenum">
              <a:rPr lang="zh-CN" altLang="en-US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F16CA-A9AB-2059-27D5-52094C69B466}"/>
              </a:ext>
            </a:extLst>
          </p:cNvPr>
          <p:cNvSpPr txBox="1"/>
          <p:nvPr/>
        </p:nvSpPr>
        <p:spPr>
          <a:xfrm>
            <a:off x="7051344" y="5565254"/>
            <a:ext cx="250209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endParaRPr/>
          </a:p>
        </p:txBody>
      </p:sp>
      <p:pic>
        <p:nvPicPr>
          <p:cNvPr id="7" name="petal_20230617_201745">
            <a:hlinkClick r:id="" action="ppaction://media"/>
            <a:extLst>
              <a:ext uri="{FF2B5EF4-FFF2-40B4-BE49-F238E27FC236}">
                <a16:creationId xmlns:a16="http://schemas.microsoft.com/office/drawing/2014/main" id="{A00A5225-150C-DFD0-B166-9E1DC9FD7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773" y="1145590"/>
            <a:ext cx="2338453" cy="50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2F9BFF-3D7F-2D4E-BDF2-BE803A2F05C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用地图展示分享地点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03A1A3-057E-6C03-B1FB-A49057DEF67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D7CCE78-FF6E-42E5-B498-37B844DDB037}" type="slidenum">
              <a:rPr lang="zh-CN" altLang="en-US"/>
              <a:t>16</a:t>
            </a:fld>
            <a:endParaRPr lang="zh-CN" altLang="en-US"/>
          </a:p>
        </p:txBody>
      </p:sp>
      <p:pic>
        <p:nvPicPr>
          <p:cNvPr id="3" name="petal_20230617_201844">
            <a:hlinkClick r:id="" action="ppaction://media"/>
            <a:extLst>
              <a:ext uri="{FF2B5EF4-FFF2-40B4-BE49-F238E27FC236}">
                <a16:creationId xmlns:a16="http://schemas.microsoft.com/office/drawing/2014/main" id="{7A5E2B16-A81F-B510-CC1A-D0167CE5F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2139" y="643173"/>
            <a:ext cx="2688657" cy="58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架构和技术难点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FCAA021-6357-4311-979A-0FCB374CC3AA}" type="slidenum">
              <a:rPr lang="zh-CN" altLang="en-US"/>
              <a:t>17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altLang="zh-CN" sz="13100" b="1" i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0</a:t>
            </a:r>
            <a:r>
              <a:rPr lang="en-US" altLang="zh-CN" sz="13100" b="1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3</a:t>
            </a:r>
            <a:endParaRPr lang="zh-CN" altLang="en-US" sz="1000" b="1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105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主要技术难点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87E3AC-E356-41FA-BB39-739B6FB270E5}" type="slidenum">
              <a:rPr lang="zh-CN" altLang="en-US"/>
              <a:t>18</a:t>
            </a:fld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1631DF-C344-4094-8213-5BE5F9B48A86}"/>
              </a:ext>
            </a:extLst>
          </p:cNvPr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92A7E31-519C-457C-915F-445E4CF537FF}"/>
                </a:ext>
              </a:extLst>
            </p:cNvPr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00E00E4-0CEE-434F-80C0-FF2EC2D2D151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>
                <a:extLst>
                  <a:ext uri="{FF2B5EF4-FFF2-40B4-BE49-F238E27FC236}">
                    <a16:creationId xmlns:a16="http://schemas.microsoft.com/office/drawing/2014/main" id="{FF1C855F-1847-4B4D-B174-DDC3AF192230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>
              <a:extLst>
                <a:ext uri="{FF2B5EF4-FFF2-40B4-BE49-F238E27FC236}">
                  <a16:creationId xmlns:a16="http://schemas.microsoft.com/office/drawing/2014/main" id="{C293CCA4-37D2-41DD-8B3B-98A48CA1CFC0}"/>
                </a:ext>
              </a:extLst>
            </p:cNvPr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9E4E6228-5A79-9F04-A192-A612D8538827}"/>
              </a:ext>
            </a:extLst>
          </p:cNvPr>
          <p:cNvSpPr txBox="1">
            <a:spLocks/>
          </p:cNvSpPr>
          <p:nvPr/>
        </p:nvSpPr>
        <p:spPr>
          <a:xfrm>
            <a:off x="1072753" y="2791174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使用基于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Expo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工具的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React Native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框架进行开发，可以方便地调用系统的相机、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GPS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、地图等接口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8">
            <a:extLst>
              <a:ext uri="{FF2B5EF4-FFF2-40B4-BE49-F238E27FC236}">
                <a16:creationId xmlns:a16="http://schemas.microsoft.com/office/drawing/2014/main" id="{4FB66B01-0296-B7B8-014A-4EC641D5BD62}"/>
              </a:ext>
            </a:extLst>
          </p:cNvPr>
          <p:cNvSpPr txBox="1"/>
          <p:nvPr/>
        </p:nvSpPr>
        <p:spPr>
          <a:xfrm>
            <a:off x="1072752" y="2270897"/>
            <a:ext cx="4263661" cy="320637"/>
          </a:xfrm>
          <a:prstGeom prst="rect">
            <a:avLst/>
          </a:prstGeom>
        </p:spPr>
        <p:txBody>
          <a:bodyPr vert="horz" anchor="ctr" anchorCtr="0"/>
          <a:lstStyle/>
          <a:p>
            <a:pPr>
              <a:lnSpc>
                <a:spcPct val="95833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如何实现跨平台？</a:t>
            </a:r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36FC31-77CB-B12B-69C0-8442594FD7CD}"/>
              </a:ext>
            </a:extLst>
          </p:cNvPr>
          <p:cNvGrpSpPr/>
          <p:nvPr/>
        </p:nvGrpSpPr>
        <p:grpSpPr>
          <a:xfrm>
            <a:off x="707080" y="1706455"/>
            <a:ext cx="5125254" cy="3892384"/>
            <a:chOff x="6147934" y="1699481"/>
            <a:chExt cx="5125254" cy="389238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9A70FF4-E77C-80EA-0539-27EC44F1DC9C}"/>
                </a:ext>
              </a:extLst>
            </p:cNvPr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892D0DB-4A1C-2874-98F6-83A5B796F804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半闭框 13">
                <a:extLst>
                  <a:ext uri="{FF2B5EF4-FFF2-40B4-BE49-F238E27FC236}">
                    <a16:creationId xmlns:a16="http://schemas.microsoft.com/office/drawing/2014/main" id="{3894EC4B-DA4F-EC4E-CD5E-4FCACE138E70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8E9472E8-C9D4-3879-84BF-E5BE5DDA63CD}"/>
                </a:ext>
              </a:extLst>
            </p:cNvPr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5" name="Object 408"/>
          <p:cNvSpPr txBox="1"/>
          <p:nvPr/>
        </p:nvSpPr>
        <p:spPr>
          <a:xfrm>
            <a:off x="6513607" y="2263923"/>
            <a:ext cx="4564963" cy="320637"/>
          </a:xfrm>
          <a:prstGeom prst="rect">
            <a:avLst/>
          </a:prstGeom>
        </p:spPr>
        <p:txBody>
          <a:bodyPr vert="horz" anchor="ctr" anchorCtr="0"/>
          <a:lstStyle/>
          <a:p>
            <a:pPr lvl="0">
              <a:lnSpc>
                <a:spcPct val="95833"/>
              </a:lnSpc>
            </a:pPr>
            <a:r>
              <a:rPr lang="zh-CN" altLang="zh-CN" sz="2400" b="1" dirty="0">
                <a:solidFill>
                  <a:srgbClr val="404040"/>
                </a:solidFill>
                <a:latin typeface="微软雅黑"/>
                <a:ea typeface="微软雅黑"/>
              </a:rPr>
              <a:t>如何</a:t>
            </a:r>
            <a:r>
              <a:rPr lang="zh-CN" altLang="en-US" sz="2400" b="1" dirty="0">
                <a:solidFill>
                  <a:srgbClr val="404040"/>
                </a:solidFill>
                <a:latin typeface="微软雅黑"/>
                <a:ea typeface="微软雅黑"/>
              </a:rPr>
              <a:t>在</a:t>
            </a:r>
            <a:r>
              <a:rPr lang="zh-CN" altLang="zh-CN" sz="2400" b="1" dirty="0">
                <a:solidFill>
                  <a:srgbClr val="404040"/>
                </a:solidFill>
                <a:latin typeface="微软雅黑"/>
                <a:ea typeface="微软雅黑"/>
              </a:rPr>
              <a:t>意外退出软件后恢复状态</a:t>
            </a:r>
            <a:r>
              <a:rPr lang="zh-CN" altLang="en-US" sz="2400" b="1" dirty="0">
                <a:solidFill>
                  <a:srgbClr val="404040"/>
                </a:solidFill>
                <a:latin typeface="微软雅黑"/>
                <a:ea typeface="微软雅黑"/>
              </a:rPr>
              <a:t>？</a:t>
            </a:r>
            <a:endParaRPr lang="zh-CN" altLang="zh-CN" sz="2400" b="1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46" name="文本占位符 1"/>
          <p:cNvSpPr txBox="1"/>
          <p:nvPr/>
        </p:nvSpPr>
        <p:spPr>
          <a:xfrm>
            <a:off x="6513607" y="2784200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Font typeface="Arial" charset="0"/>
              <a:buNone/>
            </a:pPr>
            <a:r>
              <a:rPr lang="zh-CN" altLang="zh-CN" sz="2000">
                <a:latin typeface="Microsoft YaHei"/>
                <a:ea typeface="Microsoft YaHei"/>
              </a:rPr>
              <a:t>使用暖同步记录关键数据。如对于计时功能，在持久层记录事件的开始时间，确保状态的不丢失。</a:t>
            </a:r>
          </a:p>
        </p:txBody>
      </p:sp>
    </p:spTree>
    <p:extLst>
      <p:ext uri="{BB962C8B-B14F-4D97-AF65-F5344CB8AC3E}">
        <p14:creationId xmlns:p14="http://schemas.microsoft.com/office/powerpoint/2010/main" val="60076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主要技术难点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C97809E-8986-42B9-B24B-A9692E76A37C}" type="slidenum">
              <a:rPr lang="zh-CN" altLang="en-US"/>
              <a:t>19</a:t>
            </a:fld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4B18DC5-8A36-46E5-BC83-B1994A2A5B07}"/>
              </a:ext>
            </a:extLst>
          </p:cNvPr>
          <p:cNvGrpSpPr/>
          <p:nvPr/>
        </p:nvGrpSpPr>
        <p:grpSpPr>
          <a:xfrm>
            <a:off x="877580" y="1699481"/>
            <a:ext cx="5125254" cy="3892384"/>
            <a:chOff x="877580" y="1699481"/>
            <a:chExt cx="5125254" cy="389238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AEFC82D-5B97-4BE2-B652-CDF1BB707A10}"/>
                </a:ext>
              </a:extLst>
            </p:cNvPr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EE86BEB9-5187-44B8-A7E0-0BDFF0385DD2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>
                <a:extLst>
                  <a:ext uri="{FF2B5EF4-FFF2-40B4-BE49-F238E27FC236}">
                    <a16:creationId xmlns:a16="http://schemas.microsoft.com/office/drawing/2014/main" id="{62F98104-B54B-45C0-8FC9-BFC082B05CED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85473420-7529-439C-9F0E-30161D4AC46E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B590827A-B668-4368-B8A4-915B0FB78D8D}"/>
              </a:ext>
            </a:extLst>
          </p:cNvPr>
          <p:cNvSpPr txBox="1">
            <a:spLocks/>
          </p:cNvSpPr>
          <p:nvPr/>
        </p:nvSpPr>
        <p:spPr>
          <a:xfrm>
            <a:off x="6513607" y="2784200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我们采用了协同过滤、自然语言处理等技术对于用户进行画像，从而达到推荐用户，基于内容推荐文章的目的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Object 408">
            <a:extLst>
              <a:ext uri="{FF2B5EF4-FFF2-40B4-BE49-F238E27FC236}">
                <a16:creationId xmlns:a16="http://schemas.microsoft.com/office/drawing/2014/main" id="{BBD7EC96-24E0-4E30-A556-1A03622393D3}"/>
              </a:ext>
            </a:extLst>
          </p:cNvPr>
          <p:cNvSpPr txBox="1"/>
          <p:nvPr/>
        </p:nvSpPr>
        <p:spPr>
          <a:xfrm>
            <a:off x="6513607" y="2263923"/>
            <a:ext cx="3930106" cy="320637"/>
          </a:xfrm>
          <a:prstGeom prst="rect">
            <a:avLst/>
          </a:prstGeom>
        </p:spPr>
        <p:txBody>
          <a:bodyPr vert="horz" anchor="ctr" anchorCtr="0"/>
          <a:lstStyle/>
          <a:p>
            <a:pPr>
              <a:lnSpc>
                <a:spcPct val="95833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如何实现推荐算法？</a:t>
            </a:r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1631DF-C344-4094-8213-5BE5F9B48A86}"/>
              </a:ext>
            </a:extLst>
          </p:cNvPr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92A7E31-519C-457C-915F-445E4CF537FF}"/>
                </a:ext>
              </a:extLst>
            </p:cNvPr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00E00E4-0CEE-434F-80C0-FF2EC2D2D151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>
                <a:extLst>
                  <a:ext uri="{FF2B5EF4-FFF2-40B4-BE49-F238E27FC236}">
                    <a16:creationId xmlns:a16="http://schemas.microsoft.com/office/drawing/2014/main" id="{FF1C855F-1847-4B4D-B174-DDC3AF192230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>
              <a:extLst>
                <a:ext uri="{FF2B5EF4-FFF2-40B4-BE49-F238E27FC236}">
                  <a16:creationId xmlns:a16="http://schemas.microsoft.com/office/drawing/2014/main" id="{C293CCA4-37D2-41DD-8B3B-98A48CA1CFC0}"/>
                </a:ext>
              </a:extLst>
            </p:cNvPr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480842BB-1EA6-4AE0-BC76-A7DD67E4DDDD}"/>
              </a:ext>
            </a:extLst>
          </p:cNvPr>
          <p:cNvSpPr txBox="1">
            <a:spLocks/>
          </p:cNvSpPr>
          <p:nvPr/>
        </p:nvSpPr>
        <p:spPr>
          <a:xfrm>
            <a:off x="1243253" y="2784200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 algn="just">
              <a:buNone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我们在配置文件中提前编写了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中使用到的字符串的中英对照词典，并引入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react-native-i18n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库进行快捷的语言切换。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bject 408">
            <a:extLst>
              <a:ext uri="{FF2B5EF4-FFF2-40B4-BE49-F238E27FC236}">
                <a16:creationId xmlns:a16="http://schemas.microsoft.com/office/drawing/2014/main" id="{6A8630AE-A790-41BC-AD98-A8D2FB632F60}"/>
              </a:ext>
            </a:extLst>
          </p:cNvPr>
          <p:cNvSpPr txBox="1"/>
          <p:nvPr/>
        </p:nvSpPr>
        <p:spPr>
          <a:xfrm>
            <a:off x="1243253" y="2263923"/>
            <a:ext cx="3852083" cy="320637"/>
          </a:xfrm>
          <a:prstGeom prst="rect">
            <a:avLst/>
          </a:prstGeom>
        </p:spPr>
        <p:txBody>
          <a:bodyPr vert="horz" anchor="ctr" anchorCtr="0"/>
          <a:lstStyle/>
          <a:p>
            <a:pPr>
              <a:lnSpc>
                <a:spcPct val="95833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如何切换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APP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的语言？</a:t>
            </a:r>
            <a:endParaRPr lang="zh-CN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1133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4">
            <a:extLst>
              <a:ext uri="{FF2B5EF4-FFF2-40B4-BE49-F238E27FC236}">
                <a16:creationId xmlns:a16="http://schemas.microsoft.com/office/drawing/2014/main" id="{7EBC8E2A-62A2-4D66-B11D-604E0DF72437}"/>
              </a:ext>
            </a:extLst>
          </p:cNvPr>
          <p:cNvSpPr txBox="1"/>
          <p:nvPr/>
        </p:nvSpPr>
        <p:spPr>
          <a:xfrm>
            <a:off x="5762191" y="5617377"/>
            <a:ext cx="5204059" cy="533400"/>
          </a:xfrm>
          <a:prstGeom prst="rect">
            <a:avLst/>
          </a:prstGeom>
        </p:spPr>
        <p:txBody>
          <a:bodyPr vert="horz" anchor="t" anchorCtr="0"/>
          <a:lstStyle/>
          <a:p>
            <a:pPr defTabSz="457200">
              <a:lnSpc>
                <a:spcPct val="125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4976345" y="4612143"/>
            <a:ext cx="5438189" cy="457200"/>
          </a:xfrm>
          <a:prstGeom prst="rect">
            <a:avLst/>
          </a:prstGeom>
        </p:spPr>
        <p:txBody>
          <a:bodyPr vert="horz" anchor="ctr" anchorCtr="0"/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/>
                <a:ea typeface="微软雅黑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/>
                <a:ea typeface="微软雅黑"/>
              </a:rPr>
              <a:t>成员分工</a:t>
            </a:r>
          </a:p>
        </p:txBody>
      </p:sp>
      <p:sp>
        <p:nvSpPr>
          <p:cNvPr id="4" name="Object 206">
            <a:extLst>
              <a:ext uri="{FF2B5EF4-FFF2-40B4-BE49-F238E27FC236}">
                <a16:creationId xmlns:a16="http://schemas.microsoft.com/office/drawing/2014/main" id="{4E0085BB-61AD-49D5-AB25-AF00667A56D8}"/>
              </a:ext>
            </a:extLst>
          </p:cNvPr>
          <p:cNvSpPr txBox="1"/>
          <p:nvPr/>
        </p:nvSpPr>
        <p:spPr>
          <a:xfrm>
            <a:off x="5749491" y="2852325"/>
            <a:ext cx="5204059" cy="533400"/>
          </a:xfrm>
          <a:prstGeom prst="rect">
            <a:avLst/>
          </a:prstGeom>
        </p:spPr>
        <p:txBody>
          <a:bodyPr vert="horz" anchor="t" anchorCtr="0"/>
          <a:lstStyle/>
          <a:p>
            <a:pPr defTabSz="457200">
              <a:lnSpc>
                <a:spcPct val="125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4944595" y="1868943"/>
            <a:ext cx="5463589" cy="457200"/>
          </a:xfrm>
          <a:prstGeom prst="rect">
            <a:avLst/>
          </a:prstGeom>
        </p:spPr>
        <p:txBody>
          <a:bodyPr vert="horz" anchor="ctr" anchorCtr="0"/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/>
                <a:ea typeface="微软雅黑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/>
                <a:ea typeface="微软雅黑"/>
              </a:rPr>
              <a:t>产品特色与创新点</a:t>
            </a:r>
          </a:p>
        </p:txBody>
      </p:sp>
      <p:sp>
        <p:nvSpPr>
          <p:cNvPr id="6" name="Object 208">
            <a:extLst>
              <a:ext uri="{FF2B5EF4-FFF2-40B4-BE49-F238E27FC236}">
                <a16:creationId xmlns:a16="http://schemas.microsoft.com/office/drawing/2014/main" id="{374DDBDB-7821-4186-A4DA-290909C941F6}"/>
              </a:ext>
            </a:extLst>
          </p:cNvPr>
          <p:cNvSpPr txBox="1"/>
          <p:nvPr/>
        </p:nvSpPr>
        <p:spPr>
          <a:xfrm>
            <a:off x="5749491" y="1469799"/>
            <a:ext cx="5204059" cy="533400"/>
          </a:xfrm>
          <a:prstGeom prst="rect">
            <a:avLst/>
          </a:prstGeom>
        </p:spPr>
        <p:txBody>
          <a:bodyPr vert="horz" anchor="t" anchorCtr="0"/>
          <a:lstStyle/>
          <a:p>
            <a:pPr defTabSz="457200">
              <a:lnSpc>
                <a:spcPct val="125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anchor="ctr" anchorCtr="0"/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/>
                <a:ea typeface="微软雅黑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/>
                <a:ea typeface="微软雅黑"/>
              </a:rPr>
              <a:t>功能展示</a:t>
            </a:r>
            <a:endParaRPr lang="zh-CN" altLang="en-US" sz="9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Object 204">
            <a:extLst>
              <a:ext uri="{FF2B5EF4-FFF2-40B4-BE49-F238E27FC236}">
                <a16:creationId xmlns:a16="http://schemas.microsoft.com/office/drawing/2014/main" id="{6AAD5ABC-EE82-46A3-9DCD-C0AA741C6570}"/>
              </a:ext>
            </a:extLst>
          </p:cNvPr>
          <p:cNvSpPr txBox="1"/>
          <p:nvPr/>
        </p:nvSpPr>
        <p:spPr>
          <a:xfrm>
            <a:off x="5762191" y="4234851"/>
            <a:ext cx="5204059" cy="533400"/>
          </a:xfrm>
          <a:prstGeom prst="rect">
            <a:avLst/>
          </a:prstGeom>
        </p:spPr>
        <p:txBody>
          <a:bodyPr vert="horz" anchor="t" anchorCtr="0"/>
          <a:lstStyle/>
          <a:p>
            <a:pPr defTabSz="457200">
              <a:lnSpc>
                <a:spcPct val="125000"/>
              </a:lnSpc>
            </a:pPr>
            <a:r>
              <a:rPr lang="zh-CN" altLang="en-US" sz="1400" spc="28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。</a:t>
            </a:r>
            <a:endParaRPr lang="zh-CN" altLang="en-US" sz="9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4935070" y="2783343"/>
            <a:ext cx="5438189" cy="457200"/>
          </a:xfrm>
          <a:prstGeom prst="rect">
            <a:avLst/>
          </a:prstGeom>
        </p:spPr>
        <p:txBody>
          <a:bodyPr vert="horz" anchor="ctr" anchorCtr="0"/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/>
                <a:ea typeface="微软雅黑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/>
                <a:ea typeface="微软雅黑"/>
              </a:rPr>
              <a:t>架构与技术难点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175E05D-6BC4-439A-9D20-08ACA2D2B065}" type="slidenum">
              <a:rPr lang="zh-CN" altLang="en-US"/>
              <a:t>2</a:t>
            </a:fld>
            <a:endParaRPr lang="zh-CN" altLang="en-US"/>
          </a:p>
        </p:txBody>
      </p:sp>
      <p:sp>
        <p:nvSpPr>
          <p:cNvPr id="11" name="Object 205">
            <a:extLst>
              <a:ext uri="{FF2B5EF4-FFF2-40B4-BE49-F238E27FC236}">
                <a16:creationId xmlns:a16="http://schemas.microsoft.com/office/drawing/2014/main" id="{6C0D6718-281C-4851-877B-A04A1FF8E8D7}"/>
              </a:ext>
            </a:extLst>
          </p:cNvPr>
          <p:cNvSpPr txBox="1"/>
          <p:nvPr/>
        </p:nvSpPr>
        <p:spPr>
          <a:xfrm>
            <a:off x="4976345" y="3697743"/>
            <a:ext cx="5438189" cy="457200"/>
          </a:xfrm>
          <a:prstGeom prst="rect">
            <a:avLst/>
          </a:prstGeom>
        </p:spPr>
        <p:txBody>
          <a:bodyPr vert="horz" anchor="ctr" anchorCtr="0"/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/>
                <a:ea typeface="微软雅黑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/>
                <a:ea typeface="微软雅黑"/>
              </a:rPr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9676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 defTabSz="914400">
              <a:lnSpc>
                <a:spcPct val="100000"/>
              </a:lnSpc>
              <a:spcBef>
                <a:spcPts val="1000"/>
              </a:spcBef>
              <a:buNone/>
              <a:defRPr sz="3200" b="1" kern="1200">
                <a:solidFill>
                  <a:srgbClr val="175F8B"/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dirty="0"/>
              <a:t>主要技术难点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F6BF60D9-8E11-4913-8361-600E63D1C950}" type="slidenum">
              <a:rPr lang="zh-CN" altLang="en-US"/>
              <a:t>20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14006" y="1653124"/>
            <a:ext cx="7095444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631372" y="1699481"/>
            <a:ext cx="3734532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767669" y="2671516"/>
            <a:ext cx="6666262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>
              <a:buNone/>
            </a:pPr>
            <a:r>
              <a:rPr lang="zh-CN" altLang="zh-CN" sz="2000" dirty="0">
                <a:solidFill>
                  <a:srgbClr val="404040"/>
                </a:solidFill>
                <a:latin typeface="微软雅黑"/>
                <a:ea typeface="微软雅黑"/>
              </a:rPr>
              <a:t>我们将用户间的用户信息、与发布的日记的</a:t>
            </a:r>
            <a:r>
              <a:rPr lang="en-US" altLang="en-US" sz="2000" dirty="0">
                <a:solidFill>
                  <a:srgbClr val="404040"/>
                </a:solidFill>
                <a:latin typeface="Arial"/>
                <a:ea typeface="Arial"/>
              </a:rPr>
              <a:t>Tag</a:t>
            </a:r>
            <a:r>
              <a:rPr lang="zh-CN" altLang="zh-CN" sz="2000" dirty="0">
                <a:solidFill>
                  <a:srgbClr val="404040"/>
                </a:solidFill>
                <a:latin typeface="微软雅黑"/>
                <a:ea typeface="微软雅黑"/>
              </a:rPr>
              <a:t>的相似度结合，利用基于用户协同过滤推荐算法（</a:t>
            </a:r>
            <a:r>
              <a:rPr lang="en-US" altLang="en-US" sz="2000" dirty="0">
                <a:solidFill>
                  <a:srgbClr val="404040"/>
                </a:solidFill>
                <a:latin typeface="Arial"/>
                <a:ea typeface="Arial"/>
              </a:rPr>
              <a:t>User CF</a:t>
            </a:r>
            <a:r>
              <a:rPr lang="zh-CN" altLang="zh-CN" sz="2000" dirty="0">
                <a:solidFill>
                  <a:srgbClr val="404040"/>
                </a:solidFill>
                <a:latin typeface="微软雅黑"/>
                <a:ea typeface="微软雅黑"/>
              </a:rPr>
              <a:t>）计算与此用户较为相似的用户，并以地理位置距离远近为权重，与计算出的相似度相乘，最终得到相似度较高的好友进行推荐。</a:t>
            </a:r>
          </a:p>
        </p:txBody>
      </p:sp>
      <p:sp>
        <p:nvSpPr>
          <p:cNvPr id="42" name="Object 408"/>
          <p:cNvSpPr txBox="1"/>
          <p:nvPr/>
        </p:nvSpPr>
        <p:spPr>
          <a:xfrm>
            <a:off x="767669" y="2049429"/>
            <a:ext cx="3884663" cy="436531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>
              <a:lnSpc>
                <a:spcPct val="96000"/>
              </a:lnSpc>
            </a:pPr>
            <a:r>
              <a:rPr lang="zh-CN" altLang="zh-CN" sz="2400" b="1">
                <a:solidFill>
                  <a:srgbClr val="404040"/>
                </a:solidFill>
                <a:latin typeface="微软雅黑"/>
                <a:ea typeface="微软雅黑"/>
              </a:rPr>
              <a:t>如何实现好友推荐算法？</a:t>
            </a:r>
          </a:p>
        </p:txBody>
      </p:sp>
      <p:sp>
        <p:nvSpPr>
          <p:cNvPr id="45" name="文本占位符 1"/>
          <p:cNvSpPr txBox="1"/>
          <p:nvPr/>
        </p:nvSpPr>
        <p:spPr>
          <a:xfrm>
            <a:off x="7904330" y="2784200"/>
            <a:ext cx="3053258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Font typeface="Arial" charset="0"/>
              <a:buNone/>
            </a:pPr>
            <a:r>
              <a:rPr lang="zh-CN" altLang="zh-CN" sz="2000" dirty="0">
                <a:latin typeface="Microsoft YaHei"/>
                <a:ea typeface="Microsoft YaHei"/>
              </a:rPr>
              <a:t>采用了中国各省市距离的数据，按照距离计算权值（此处整理成了一个权重表加到了数据库中）</a:t>
            </a:r>
          </a:p>
        </p:txBody>
      </p:sp>
      <p:sp>
        <p:nvSpPr>
          <p:cNvPr id="46" name="Object 408"/>
          <p:cNvSpPr txBox="1"/>
          <p:nvPr/>
        </p:nvSpPr>
        <p:spPr>
          <a:xfrm>
            <a:off x="7904330" y="2165322"/>
            <a:ext cx="3412207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zh-CN" altLang="zh-CN" sz="2400" b="1">
                <a:solidFill>
                  <a:srgbClr val="404040"/>
                </a:solidFill>
                <a:latin typeface="微软雅黑"/>
                <a:ea typeface="微软雅黑"/>
              </a:rPr>
              <a:t>地理位置计算问题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 defTabSz="914400">
              <a:lnSpc>
                <a:spcPct val="100000"/>
              </a:lnSpc>
              <a:spcBef>
                <a:spcPts val="1000"/>
              </a:spcBef>
              <a:buNone/>
              <a:defRPr sz="3200" b="1" kern="1200">
                <a:solidFill>
                  <a:srgbClr val="175F8B"/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dirty="0"/>
              <a:t>主要技术难点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F6BF60D9-8E11-4913-8361-600E63D1C950}" type="slidenum">
              <a:rPr lang="zh-CN" altLang="en-US"/>
              <a:t>21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14006" y="1653124"/>
            <a:ext cx="7095444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631372" y="1699481"/>
            <a:ext cx="3734532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767669" y="2671516"/>
            <a:ext cx="6666262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在推送所有好友信息的基础上，我们采用了</a:t>
            </a:r>
            <a:r>
              <a:rPr lang="zh-CN" altLang="en-US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混合推荐算法</a:t>
            </a:r>
            <a:r>
              <a:rPr lang="en-US" altLang="zh-CN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具体为以下几点算法的混合</a:t>
            </a:r>
            <a:r>
              <a:rPr lang="en-US" altLang="zh-CN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18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lang="zh-CN" altLang="en-US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基于好友点赞信息的推荐</a:t>
            </a:r>
            <a:endParaRPr lang="zh-CN" altLang="en-US" sz="18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r>
              <a:rPr lang="zh-CN" altLang="en-US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基于内容推荐的协同过滤算法</a:t>
            </a:r>
            <a:r>
              <a:rPr lang="en-US" altLang="zh-CN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构建文本匹配主题模型</a:t>
            </a:r>
            <a:r>
              <a:rPr lang="en-US" altLang="zh-CN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18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Object 408"/>
          <p:cNvSpPr txBox="1"/>
          <p:nvPr/>
        </p:nvSpPr>
        <p:spPr>
          <a:xfrm>
            <a:off x="767669" y="2049429"/>
            <a:ext cx="4785843" cy="436531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如何实现朋友圈推荐算法</a:t>
            </a:r>
            <a:r>
              <a:rPr lang="zh-CN" altLang="zh-CN" sz="2400" b="1" dirty="0">
                <a:solidFill>
                  <a:srgbClr val="404040"/>
                </a:solidFill>
                <a:latin typeface="微软雅黑"/>
                <a:ea typeface="微软雅黑"/>
              </a:rPr>
              <a:t>？</a:t>
            </a:r>
          </a:p>
        </p:txBody>
      </p:sp>
      <p:sp>
        <p:nvSpPr>
          <p:cNvPr id="45" name="文本占位符 1"/>
          <p:cNvSpPr txBox="1"/>
          <p:nvPr/>
        </p:nvSpPr>
        <p:spPr>
          <a:xfrm>
            <a:off x="7904330" y="2784200"/>
            <a:ext cx="3412206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不定期推荐（</a:t>
            </a:r>
            <a:r>
              <a:rPr lang="en-US" altLang="zh-CN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个里有一个）点赞较多但是和用户爱好匹配度较低的文章或消息。</a:t>
            </a:r>
            <a:endParaRPr lang="zh-CN" altLang="en-US" sz="16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（灵感来源于</a:t>
            </a:r>
            <a:r>
              <a:rPr lang="en-US" altLang="zh-CN" sz="1600" dirty="0" err="1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ics</a:t>
            </a:r>
            <a:r>
              <a:rPr lang="en-US" altLang="zh-CN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priority boost</a:t>
            </a: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6" name="Object 408"/>
          <p:cNvSpPr txBox="1"/>
          <p:nvPr/>
        </p:nvSpPr>
        <p:spPr>
          <a:xfrm>
            <a:off x="7904330" y="2209179"/>
            <a:ext cx="3412207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如何打破“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信息茧房</a:t>
            </a:r>
            <a:r>
              <a:rPr lang="zh-CN" altLang="en-US" sz="2400" b="1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4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7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 defTabSz="914400">
              <a:lnSpc>
                <a:spcPct val="100000"/>
              </a:lnSpc>
              <a:spcBef>
                <a:spcPts val="1000"/>
              </a:spcBef>
              <a:buNone/>
              <a:defRPr sz="3200" b="1" kern="1200">
                <a:solidFill>
                  <a:srgbClr val="175F8B"/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dirty="0"/>
              <a:t>主要技术难点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20B7E324-FF60-460D-98AC-B9F94F89EDDF}" type="slidenum">
              <a:rPr lang="zh-CN" altLang="en-US"/>
              <a:t>22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7580" y="1699481"/>
            <a:ext cx="6631870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5" name="文本占位符 1"/>
          <p:cNvSpPr txBox="1"/>
          <p:nvPr/>
        </p:nvSpPr>
        <p:spPr>
          <a:xfrm>
            <a:off x="7950749" y="2784200"/>
            <a:ext cx="3230847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加入图片识别</a:t>
            </a:r>
            <a:r>
              <a:rPr lang="en-US" altLang="zh-CN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Dalle</a:t>
            </a:r>
            <a:r>
              <a:rPr lang="en-US" altLang="zh-CN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缓存</a:t>
            </a:r>
            <a:r>
              <a:rPr lang="zh-CN" altLang="en-US" sz="1600" dirty="0">
                <a:solidFill>
                  <a:srgbClr val="222A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</a:t>
            </a:r>
            <a:r>
              <a:rPr lang="zh-CN" altLang="en-US" sz="16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一个用户感兴趣的标签集，每次与关键词作比较，加快推荐算法的运行速度。</a:t>
            </a:r>
            <a:endParaRPr lang="zh-CN" altLang="en-US" sz="16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6" name="Object 408"/>
          <p:cNvSpPr txBox="1"/>
          <p:nvPr/>
        </p:nvSpPr>
        <p:spPr>
          <a:xfrm>
            <a:off x="8223948" y="2174294"/>
            <a:ext cx="4564963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>
              <a:lnSpc>
                <a:spcPct val="95833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/>
                <a:ea typeface="微软雅黑"/>
              </a:rPr>
              <a:t>后续优化思路</a:t>
            </a:r>
            <a:endParaRPr lang="en-US" altLang="zh-CN" sz="2400" b="1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756853" y="1699481"/>
            <a:ext cx="3618638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1243253" y="2784200"/>
            <a:ext cx="6182384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（由于用户在发朋友圈时</a:t>
            </a:r>
            <a:r>
              <a:rPr lang="zh-CN" altLang="en-US" sz="1800" dirty="0">
                <a:solidFill>
                  <a:srgbClr val="222A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不一定会携带</a:t>
            </a:r>
            <a:r>
              <a:rPr lang="zh-CN" altLang="en-US" sz="18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标签信息，因此需要一种方式来评判朋友圈文案的主要特征）采用</a:t>
            </a:r>
            <a:r>
              <a:rPr lang="en-US" altLang="zh-CN" sz="1800" dirty="0" err="1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jieba</a:t>
            </a:r>
            <a:r>
              <a:rPr lang="zh-CN" altLang="en-US" sz="1800" dirty="0">
                <a:solidFill>
                  <a:srgbClr val="222A3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开源中文处理库</a:t>
            </a:r>
            <a:r>
              <a:rPr lang="zh-CN" altLang="en-US" sz="1800" dirty="0">
                <a:solidFill>
                  <a:srgbClr val="222A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，基于 </a:t>
            </a:r>
            <a:r>
              <a:rPr lang="en-US" altLang="zh-CN" sz="1800" dirty="0">
                <a:solidFill>
                  <a:srgbClr val="222A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TF-IDF </a:t>
            </a:r>
            <a:r>
              <a:rPr lang="zh-CN" altLang="en-US" sz="1800" dirty="0">
                <a:solidFill>
                  <a:srgbClr val="222A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算法抽取权重最大的几个关键词，将所有点过赞的文章的关键词加入一组中，再遍历未浏览过的朋友圈，将文案中的词汇依次与朋友圈进行比较，不断选出关联度最大的朋友圈。</a:t>
            </a:r>
          </a:p>
        </p:txBody>
      </p:sp>
      <p:sp>
        <p:nvSpPr>
          <p:cNvPr id="42" name="Object 408"/>
          <p:cNvSpPr txBox="1"/>
          <p:nvPr/>
        </p:nvSpPr>
        <p:spPr>
          <a:xfrm>
            <a:off x="1243252" y="2263923"/>
            <a:ext cx="5023323" cy="312924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400" b="1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基于内容推荐的算法如何提取特征</a:t>
            </a:r>
            <a:endParaRPr lang="zh-CN" altLang="en-US" sz="24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/>
              <a:t>主要技术难点</a:t>
            </a:r>
            <a:endParaRPr lang="zh-CN" altLang="en-US" b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4F22A32-F8E7-4103-A49C-F9E16A7D174B}" type="slidenum">
              <a:rPr lang="zh-CN" altLang="en-US"/>
              <a:t>23</a:t>
            </a:fld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4B18DC5-8A36-46E5-BC83-B1994A2A5B07}"/>
              </a:ext>
            </a:extLst>
          </p:cNvPr>
          <p:cNvGrpSpPr/>
          <p:nvPr/>
        </p:nvGrpSpPr>
        <p:grpSpPr>
          <a:xfrm>
            <a:off x="877580" y="1699481"/>
            <a:ext cx="5125254" cy="3892384"/>
            <a:chOff x="877580" y="1699481"/>
            <a:chExt cx="5125254" cy="389238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AEFC82D-5B97-4BE2-B652-CDF1BB707A10}"/>
                </a:ext>
              </a:extLst>
            </p:cNvPr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EE86BEB9-5187-44B8-A7E0-0BDFF0385DD2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>
                <a:extLst>
                  <a:ext uri="{FF2B5EF4-FFF2-40B4-BE49-F238E27FC236}">
                    <a16:creationId xmlns:a16="http://schemas.microsoft.com/office/drawing/2014/main" id="{62F98104-B54B-45C0-8FC9-BFC082B05CED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85473420-7529-439C-9F0E-30161D4AC46E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B590827A-B668-4368-B8A4-915B0FB78D8D}"/>
              </a:ext>
            </a:extLst>
          </p:cNvPr>
          <p:cNvSpPr txBox="1">
            <a:spLocks/>
          </p:cNvSpPr>
          <p:nvPr/>
        </p:nvSpPr>
        <p:spPr>
          <a:xfrm>
            <a:off x="6513607" y="2784200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Font typeface="Arial" charset="0"/>
              <a:buNone/>
            </a:pPr>
            <a:r>
              <a:rPr lang="zh-CN" altLang="zh-CN" sz="2000">
                <a:latin typeface="Microsoft YaHei"/>
                <a:ea typeface="Microsoft YaHei"/>
              </a:rPr>
              <a:t>在</a:t>
            </a:r>
            <a:r>
              <a:rPr lang="en-US" altLang="en-US" sz="2000">
                <a:latin typeface="Microsoft YaHei"/>
                <a:ea typeface="Microsoft YaHei"/>
              </a:rPr>
              <a:t>api</a:t>
            </a:r>
            <a:r>
              <a:rPr lang="zh-CN" altLang="zh-CN" sz="2000">
                <a:latin typeface="Microsoft YaHei"/>
                <a:ea typeface="Microsoft YaHei"/>
              </a:rPr>
              <a:t>调用出现问题的地方不使用</a:t>
            </a:r>
            <a:r>
              <a:rPr lang="en-US" altLang="en-US" sz="2000">
                <a:latin typeface="Microsoft YaHei"/>
                <a:ea typeface="Microsoft YaHei"/>
              </a:rPr>
              <a:t>react native</a:t>
            </a:r>
            <a:r>
              <a:rPr lang="zh-CN" altLang="zh-CN" sz="2000">
                <a:latin typeface="Microsoft YaHei"/>
                <a:ea typeface="Microsoft YaHei"/>
              </a:rPr>
              <a:t>和</a:t>
            </a:r>
            <a:r>
              <a:rPr lang="en-US" altLang="en-US" sz="2000">
                <a:latin typeface="Microsoft YaHei"/>
                <a:ea typeface="Microsoft YaHei"/>
              </a:rPr>
              <a:t>expo</a:t>
            </a:r>
            <a:r>
              <a:rPr lang="zh-CN" altLang="zh-CN" sz="2000">
                <a:latin typeface="Microsoft YaHei"/>
                <a:ea typeface="Microsoft YaHei"/>
              </a:rPr>
              <a:t>提供的组件，内嵌一个</a:t>
            </a:r>
            <a:r>
              <a:rPr lang="en-US" altLang="en-US" sz="2000">
                <a:latin typeface="Microsoft YaHei"/>
                <a:ea typeface="Microsoft YaHei"/>
              </a:rPr>
              <a:t>web view</a:t>
            </a:r>
            <a:r>
              <a:rPr lang="zh-CN" altLang="zh-CN" sz="2000">
                <a:latin typeface="Microsoft YaHei"/>
                <a:ea typeface="Microsoft YaHei"/>
              </a:rPr>
              <a:t>，让页面展示更加灵活。</a:t>
            </a:r>
          </a:p>
        </p:txBody>
      </p:sp>
      <p:sp>
        <p:nvSpPr>
          <p:cNvPr id="36" name="Object 408">
            <a:extLst>
              <a:ext uri="{FF2B5EF4-FFF2-40B4-BE49-F238E27FC236}">
                <a16:creationId xmlns:a16="http://schemas.microsoft.com/office/drawing/2014/main" id="{BBD7EC96-24E0-4E30-A556-1A03622393D3}"/>
              </a:ext>
            </a:extLst>
          </p:cNvPr>
          <p:cNvSpPr txBox="1"/>
          <p:nvPr/>
        </p:nvSpPr>
        <p:spPr>
          <a:xfrm>
            <a:off x="6513607" y="2263923"/>
            <a:ext cx="4564963" cy="320637"/>
          </a:xfrm>
          <a:prstGeom prst="rect">
            <a:avLst/>
          </a:prstGeom>
        </p:spPr>
        <p:txBody>
          <a:bodyPr vert="horz" anchor="ctr" anchorCtr="0"/>
          <a:lstStyle/>
          <a:p>
            <a:pPr lvl="0">
              <a:lnSpc>
                <a:spcPct val="95833"/>
              </a:lnSpc>
            </a:pPr>
            <a:r>
              <a:rPr lang="en-US" altLang="en-US" sz="2400" b="1">
                <a:solidFill>
                  <a:srgbClr val="404040"/>
                </a:solidFill>
                <a:latin typeface="微软雅黑"/>
                <a:ea typeface="微软雅黑"/>
              </a:rPr>
              <a:t>API</a:t>
            </a:r>
            <a:r>
              <a:rPr lang="zh-CN" altLang="zh-CN" sz="2400" b="1">
                <a:solidFill>
                  <a:srgbClr val="404040"/>
                </a:solidFill>
                <a:latin typeface="微软雅黑"/>
                <a:ea typeface="微软雅黑"/>
              </a:rPr>
              <a:t>调用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1631DF-C344-4094-8213-5BE5F9B48A86}"/>
              </a:ext>
            </a:extLst>
          </p:cNvPr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92A7E31-519C-457C-915F-445E4CF537FF}"/>
                </a:ext>
              </a:extLst>
            </p:cNvPr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00E00E4-0CEE-434F-80C0-FF2EC2D2D151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>
                <a:extLst>
                  <a:ext uri="{FF2B5EF4-FFF2-40B4-BE49-F238E27FC236}">
                    <a16:creationId xmlns:a16="http://schemas.microsoft.com/office/drawing/2014/main" id="{FF1C855F-1847-4B4D-B174-DDC3AF192230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>
              <a:extLst>
                <a:ext uri="{FF2B5EF4-FFF2-40B4-BE49-F238E27FC236}">
                  <a16:creationId xmlns:a16="http://schemas.microsoft.com/office/drawing/2014/main" id="{C293CCA4-37D2-41DD-8B3B-98A48CA1CFC0}"/>
                </a:ext>
              </a:extLst>
            </p:cNvPr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480842BB-1EA6-4AE0-BC76-A7DD67E4DDDD}"/>
              </a:ext>
            </a:extLst>
          </p:cNvPr>
          <p:cNvSpPr txBox="1">
            <a:spLocks/>
          </p:cNvSpPr>
          <p:nvPr/>
        </p:nvSpPr>
        <p:spPr>
          <a:xfrm>
            <a:off x="1243253" y="2845484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None/>
            </a:pPr>
            <a:r>
              <a:rPr lang="zh-CN" altLang="zh-CN" sz="2000" dirty="0">
                <a:latin typeface="Microsoft YaHei"/>
                <a:ea typeface="Microsoft YaHei"/>
              </a:rPr>
              <a:t>设置多级缓存，分别为内存缓存、</a:t>
            </a:r>
            <a:r>
              <a:rPr lang="en-US" altLang="en-US" sz="2000" dirty="0">
                <a:latin typeface="Microsoft YaHei"/>
                <a:ea typeface="Microsoft YaHei"/>
              </a:rPr>
              <a:t>Redis</a:t>
            </a:r>
            <a:r>
              <a:rPr lang="zh-CN" altLang="zh-CN" sz="2000" dirty="0">
                <a:latin typeface="Microsoft YaHei"/>
                <a:ea typeface="Microsoft YaHei"/>
              </a:rPr>
              <a:t>缓存和关系型数据库三层；采用分页加载的策略，确保用户体验。</a:t>
            </a:r>
          </a:p>
          <a:p>
            <a:pPr marL="0" lvl="0" indent="0" algn="just">
              <a:buNone/>
            </a:pPr>
            <a:r>
              <a:rPr lang="zh-CN" altLang="zh-CN" sz="2000" dirty="0">
                <a:latin typeface="Microsoft YaHei"/>
                <a:ea typeface="Microsoft YaHei"/>
              </a:rPr>
              <a:t>设置</a:t>
            </a:r>
            <a:r>
              <a:rPr lang="en-US" altLang="en-US" sz="2000" dirty="0">
                <a:latin typeface="Microsoft YaHei"/>
                <a:ea typeface="Microsoft YaHei"/>
              </a:rPr>
              <a:t>Nginx</a:t>
            </a:r>
            <a:r>
              <a:rPr lang="zh-CN" altLang="zh-CN" sz="2000" dirty="0">
                <a:latin typeface="Microsoft YaHei"/>
                <a:ea typeface="Microsoft YaHei"/>
              </a:rPr>
              <a:t>处理静态资源</a:t>
            </a:r>
            <a:endParaRPr lang="en-US" altLang="zh-CN" sz="2000" dirty="0">
              <a:latin typeface="Microsoft YaHei"/>
              <a:ea typeface="Microsoft YaHei"/>
            </a:endParaRPr>
          </a:p>
        </p:txBody>
      </p:sp>
      <p:sp>
        <p:nvSpPr>
          <p:cNvPr id="42" name="Object 408">
            <a:extLst>
              <a:ext uri="{FF2B5EF4-FFF2-40B4-BE49-F238E27FC236}">
                <a16:creationId xmlns:a16="http://schemas.microsoft.com/office/drawing/2014/main" id="{6A8630AE-A790-41BC-AD98-A8D2FB632F60}"/>
              </a:ext>
            </a:extLst>
          </p:cNvPr>
          <p:cNvSpPr txBox="1"/>
          <p:nvPr/>
        </p:nvSpPr>
        <p:spPr>
          <a:xfrm>
            <a:off x="1243253" y="2263923"/>
            <a:ext cx="3374732" cy="320637"/>
          </a:xfrm>
          <a:prstGeom prst="rect">
            <a:avLst/>
          </a:prstGeom>
        </p:spPr>
        <p:txBody>
          <a:bodyPr vert="horz" anchor="ctr" anchorCtr="0"/>
          <a:lstStyle/>
          <a:p>
            <a:pPr lvl="0">
              <a:lnSpc>
                <a:spcPct val="95833"/>
              </a:lnSpc>
            </a:pPr>
            <a:r>
              <a:rPr lang="zh-CN" altLang="zh-CN" sz="2400" b="1">
                <a:solidFill>
                  <a:srgbClr val="404040"/>
                </a:solidFill>
                <a:latin typeface="微软雅黑"/>
                <a:ea typeface="微软雅黑"/>
              </a:rPr>
              <a:t>静态资源过多，加载慢</a:t>
            </a:r>
          </a:p>
        </p:txBody>
      </p:sp>
    </p:spTree>
    <p:extLst>
      <p:ext uri="{BB962C8B-B14F-4D97-AF65-F5344CB8AC3E}">
        <p14:creationId xmlns:p14="http://schemas.microsoft.com/office/powerpoint/2010/main" val="212035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 defTabSz="914400">
              <a:lnSpc>
                <a:spcPct val="100000"/>
              </a:lnSpc>
              <a:spcBef>
                <a:spcPts val="1000"/>
              </a:spcBef>
              <a:buNone/>
              <a:defRPr sz="3200" b="1" kern="1200">
                <a:solidFill>
                  <a:srgbClr val="175F8B"/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/>
              <a:t>主要技术难点</a:t>
            </a:r>
            <a:endParaRPr lang="zh-CN" altLang="en-US" b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8615381D-CE8F-486A-8AF1-FFEF93B1C717}" type="slidenum">
              <a:rPr lang="zh-CN" altLang="en-US"/>
              <a:t>24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7580" y="1699481"/>
            <a:ext cx="5125254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1218216" y="3009726"/>
            <a:ext cx="4443981" cy="1734085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None/>
            </a:pPr>
            <a:r>
              <a:rPr lang="zh-CN" altLang="zh-CN" sz="2000" dirty="0">
                <a:latin typeface="Microsoft YaHei"/>
                <a:ea typeface="Microsoft YaHei"/>
              </a:rPr>
              <a:t>使用</a:t>
            </a:r>
            <a:r>
              <a:rPr lang="en-US" altLang="en-US" sz="2000" dirty="0">
                <a:latin typeface="Microsoft YaHei"/>
                <a:ea typeface="Microsoft YaHei"/>
              </a:rPr>
              <a:t>JWT</a:t>
            </a:r>
            <a:r>
              <a:rPr lang="zh-CN" altLang="zh-CN" sz="2000" dirty="0">
                <a:latin typeface="Microsoft YaHei"/>
                <a:ea typeface="Microsoft YaHei"/>
              </a:rPr>
              <a:t>，减少用户登录次数，提升用户体验。</a:t>
            </a:r>
          </a:p>
        </p:txBody>
      </p:sp>
      <p:sp>
        <p:nvSpPr>
          <p:cNvPr id="42" name="Object 408"/>
          <p:cNvSpPr txBox="1"/>
          <p:nvPr/>
        </p:nvSpPr>
        <p:spPr>
          <a:xfrm>
            <a:off x="1268673" y="2424241"/>
            <a:ext cx="3374732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>
              <a:lnSpc>
                <a:spcPct val="95833"/>
              </a:lnSpc>
            </a:pPr>
            <a:r>
              <a:rPr lang="en-US" altLang="en-US" sz="2400" b="1" dirty="0">
                <a:solidFill>
                  <a:srgbClr val="404040"/>
                </a:solidFill>
                <a:latin typeface="微软雅黑"/>
                <a:ea typeface="微软雅黑"/>
              </a:rPr>
              <a:t>Session</a:t>
            </a:r>
            <a:r>
              <a:rPr lang="zh-CN" altLang="zh-CN" sz="2400" b="1" dirty="0">
                <a:solidFill>
                  <a:srgbClr val="404040"/>
                </a:solidFill>
                <a:latin typeface="微软雅黑"/>
                <a:ea typeface="微软雅黑"/>
              </a:rPr>
              <a:t>登录性能低、可扩展性差</a:t>
            </a:r>
          </a:p>
        </p:txBody>
      </p:sp>
      <p:sp>
        <p:nvSpPr>
          <p:cNvPr id="45" name="文本占位符 1"/>
          <p:cNvSpPr txBox="1"/>
          <p:nvPr/>
        </p:nvSpPr>
        <p:spPr>
          <a:xfrm>
            <a:off x="6513607" y="2784200"/>
            <a:ext cx="4443981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Font typeface="Arial" charset="0"/>
              <a:buNone/>
            </a:pPr>
            <a:r>
              <a:rPr lang="zh-CN" altLang="zh-CN" sz="2000">
                <a:latin typeface="Microsoft YaHei"/>
                <a:ea typeface="Microsoft YaHei"/>
              </a:rPr>
              <a:t>在后端存储</a:t>
            </a:r>
            <a:r>
              <a:rPr lang="en-US" altLang="en-US" sz="2000">
                <a:latin typeface="Microsoft YaHei"/>
                <a:ea typeface="Microsoft YaHei"/>
              </a:rPr>
              <a:t>UTC+8</a:t>
            </a:r>
            <a:r>
              <a:rPr lang="zh-CN" altLang="zh-CN" sz="2000">
                <a:latin typeface="Microsoft YaHei"/>
                <a:ea typeface="Microsoft YaHei"/>
              </a:rPr>
              <a:t>的时间，在前段调用</a:t>
            </a:r>
            <a:r>
              <a:rPr lang="en-US" altLang="en-US" sz="2000">
                <a:latin typeface="Microsoft YaHei"/>
                <a:ea typeface="Microsoft YaHei"/>
              </a:rPr>
              <a:t>Day.js</a:t>
            </a:r>
            <a:r>
              <a:rPr lang="zh-CN" altLang="zh-CN" sz="2000">
                <a:latin typeface="Microsoft YaHei"/>
                <a:ea typeface="Microsoft YaHei"/>
              </a:rPr>
              <a:t>的</a:t>
            </a:r>
            <a:r>
              <a:rPr lang="en-US" altLang="en-US" sz="2000">
                <a:latin typeface="Microsoft YaHei"/>
                <a:ea typeface="Microsoft YaHei"/>
              </a:rPr>
              <a:t>Api</a:t>
            </a:r>
            <a:r>
              <a:rPr lang="zh-CN" altLang="zh-CN" sz="2000">
                <a:latin typeface="Microsoft YaHei"/>
                <a:ea typeface="Microsoft YaHei"/>
              </a:rPr>
              <a:t>实现时区的转化和显示。</a:t>
            </a:r>
          </a:p>
        </p:txBody>
      </p:sp>
      <p:sp>
        <p:nvSpPr>
          <p:cNvPr id="46" name="Object 408"/>
          <p:cNvSpPr txBox="1"/>
          <p:nvPr/>
        </p:nvSpPr>
        <p:spPr>
          <a:xfrm>
            <a:off x="6513607" y="2263923"/>
            <a:ext cx="3412207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>
              <a:lnSpc>
                <a:spcPct val="95833"/>
              </a:lnSpc>
            </a:pPr>
            <a:r>
              <a:rPr lang="zh-CN" altLang="zh-CN" sz="2400" b="1">
                <a:solidFill>
                  <a:srgbClr val="404040"/>
                </a:solidFill>
                <a:latin typeface="微软雅黑"/>
                <a:ea typeface="微软雅黑"/>
              </a:rPr>
              <a:t>不同时区的时间显示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lvl="0" indent="0" algn="l" defTabSz="914400">
              <a:lnSpc>
                <a:spcPct val="100000"/>
              </a:lnSpc>
              <a:spcBef>
                <a:spcPts val="1000"/>
              </a:spcBef>
              <a:buNone/>
              <a:defRPr sz="3200" b="1" kern="1200">
                <a:solidFill>
                  <a:srgbClr val="175F8B"/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/>
              <a:t>主要技术难点</a:t>
            </a:r>
            <a:endParaRPr lang="zh-CN" altLang="en-US" b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rgbClr val="E0CFBD"/>
                </a:solidFill>
              </a:defRPr>
            </a:lvl1pPr>
          </a:lstStyle>
          <a:p>
            <a:fld id="{8615381D-CE8F-486A-8AF1-FFEF93B1C717}" type="slidenum">
              <a:rPr lang="zh-CN" altLang="en-US"/>
              <a:t>25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7580" y="1699481"/>
            <a:ext cx="5125254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Object 408"/>
          <p:cNvSpPr txBox="1"/>
          <p:nvPr/>
        </p:nvSpPr>
        <p:spPr>
          <a:xfrm>
            <a:off x="1022680" y="2165583"/>
            <a:ext cx="3374732" cy="320637"/>
          </a:xfrm>
          <a:prstGeom prst="rect">
            <a:avLst/>
          </a:prstGeom>
        </p:spPr>
        <p:txBody>
          <a:bodyPr vert="horz" anchor="ctr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>
              <a:lnSpc>
                <a:spcPct val="95833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/>
              </a:rPr>
              <a:t>后端提高性能</a:t>
            </a:r>
            <a:endParaRPr lang="zh-CN" altLang="zh-CN" sz="2400" b="1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4B818B9B-B3CC-418E-8254-29ACEF80498B}"/>
              </a:ext>
            </a:extLst>
          </p:cNvPr>
          <p:cNvSpPr txBox="1"/>
          <p:nvPr/>
        </p:nvSpPr>
        <p:spPr>
          <a:xfrm>
            <a:off x="989316" y="2506157"/>
            <a:ext cx="4901782" cy="2477686"/>
          </a:xfrm>
          <a:prstGeom prst="rect">
            <a:avLst/>
          </a:prstGeom>
        </p:spPr>
        <p:txBody>
          <a:bodyPr/>
          <a:lstStyle>
            <a:lvl1pPr marL="363538" lvl="0" indent="-363538" algn="l" defTabSz="914400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Arial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lvl="0" indent="0" algn="just">
              <a:buNone/>
            </a:pPr>
            <a:r>
              <a:rPr lang="zh-CN" altLang="en-US" sz="2000" dirty="0">
                <a:latin typeface="Microsoft YaHei"/>
                <a:ea typeface="Microsoft YaHei"/>
              </a:rPr>
              <a:t>使用多级缓存，</a:t>
            </a:r>
            <a:r>
              <a:rPr lang="en-US" altLang="zh-CN" sz="2000" dirty="0" err="1">
                <a:latin typeface="Microsoft YaHei"/>
                <a:ea typeface="Microsoft YaHei"/>
              </a:rPr>
              <a:t>uwsgi</a:t>
            </a:r>
            <a:r>
              <a:rPr lang="zh-CN" altLang="en-US" sz="2000" dirty="0">
                <a:latin typeface="Microsoft YaHei"/>
                <a:ea typeface="Microsoft YaHei"/>
              </a:rPr>
              <a:t>配置并发处理，</a:t>
            </a:r>
            <a:r>
              <a:rPr lang="en-US" altLang="zh-CN" sz="2000" dirty="0">
                <a:latin typeface="Microsoft YaHei"/>
                <a:ea typeface="Microsoft YaHei"/>
              </a:rPr>
              <a:t>celery</a:t>
            </a:r>
            <a:r>
              <a:rPr lang="zh-CN" altLang="en-US" sz="2000" dirty="0">
                <a:latin typeface="Microsoft YaHei"/>
                <a:ea typeface="Microsoft YaHei"/>
              </a:rPr>
              <a:t>中间件框架，消息队列模型，分布式处理请求</a:t>
            </a:r>
            <a:endParaRPr lang="en-US" altLang="zh-CN" sz="2000" dirty="0">
              <a:latin typeface="Microsoft YaHei"/>
              <a:ea typeface="Microsoft YaHei"/>
            </a:endParaRPr>
          </a:p>
          <a:p>
            <a:pPr marL="0" lvl="0" indent="0" algn="just">
              <a:buNone/>
            </a:pPr>
            <a:r>
              <a:rPr lang="zh-CN" altLang="en-US" sz="2000" dirty="0">
                <a:latin typeface="Microsoft YaHei"/>
                <a:ea typeface="Microsoft YaHei"/>
              </a:rPr>
              <a:t>达到</a:t>
            </a:r>
            <a:r>
              <a:rPr lang="en-US" altLang="zh-CN" sz="2000" dirty="0">
                <a:latin typeface="Microsoft YaHei"/>
                <a:ea typeface="Microsoft YaHei"/>
              </a:rPr>
              <a:t>1000</a:t>
            </a:r>
            <a:r>
              <a:rPr lang="zh-CN" altLang="en-US" sz="2000" dirty="0">
                <a:latin typeface="Microsoft YaHei"/>
                <a:ea typeface="Microsoft YaHei"/>
              </a:rPr>
              <a:t>并发用户情况下</a:t>
            </a:r>
            <a:endParaRPr lang="en-US" altLang="zh-CN" sz="2000" dirty="0">
              <a:latin typeface="Microsoft YaHei"/>
              <a:ea typeface="Microsoft YaHei"/>
            </a:endParaRPr>
          </a:p>
          <a:p>
            <a:pPr marL="0" lvl="0" indent="0" algn="just">
              <a:buNone/>
            </a:pPr>
            <a:r>
              <a:rPr lang="en-US" altLang="zh-CN" sz="2000" dirty="0">
                <a:latin typeface="Microsoft YaHei"/>
                <a:ea typeface="Microsoft YaHei"/>
              </a:rPr>
              <a:t>50%</a:t>
            </a:r>
            <a:r>
              <a:rPr lang="zh-CN" altLang="en-US" sz="2000" dirty="0">
                <a:latin typeface="Microsoft YaHei"/>
                <a:ea typeface="Microsoft YaHei"/>
              </a:rPr>
              <a:t>以内用户平均响应时间</a:t>
            </a:r>
            <a:r>
              <a:rPr lang="en-US" altLang="zh-CN" sz="2000" dirty="0">
                <a:latin typeface="Microsoft YaHei"/>
                <a:ea typeface="Microsoft YaHei"/>
              </a:rPr>
              <a:t>13ms</a:t>
            </a:r>
            <a:r>
              <a:rPr lang="zh-CN" altLang="en-US" sz="2000" dirty="0">
                <a:latin typeface="Microsoft YaHei"/>
                <a:ea typeface="Microsoft YaHei"/>
              </a:rPr>
              <a:t>，</a:t>
            </a:r>
            <a:r>
              <a:rPr lang="en-US" altLang="zh-CN" sz="2000" dirty="0">
                <a:latin typeface="Microsoft YaHei"/>
                <a:ea typeface="Microsoft YaHei"/>
              </a:rPr>
              <a:t>95%</a:t>
            </a:r>
            <a:r>
              <a:rPr lang="zh-CN" altLang="en-US" sz="2000" dirty="0">
                <a:latin typeface="Microsoft YaHei"/>
                <a:ea typeface="Microsoft YaHei"/>
              </a:rPr>
              <a:t>以内用户平均响应时间</a:t>
            </a:r>
            <a:r>
              <a:rPr lang="en-US" altLang="zh-CN" sz="2000" dirty="0">
                <a:latin typeface="Microsoft YaHei"/>
                <a:ea typeface="Microsoft YaHei"/>
              </a:rPr>
              <a:t>680ms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E7030F-6D68-49D4-8612-37E05C9D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0" y="2551543"/>
            <a:ext cx="4304122" cy="24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7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/>
              <a:t>类图和用例图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16D1D38-B475-42E4-A7CF-8EBCB59C6265}" type="slidenum">
              <a:rPr lang="zh-CN" altLang="en-US"/>
              <a:t>26</a:t>
            </a:fld>
            <a:endParaRPr lang="zh-CN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8DA7347-BC21-504B-1978-D1DB314A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1089" y="1523983"/>
            <a:ext cx="5031100" cy="503536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FB5D737-43C4-FE9E-3915-155AFADB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5999" y="1462450"/>
            <a:ext cx="6169039" cy="48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0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经验教训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31EAE06-7DA8-45B5-B39F-BE49F8185F47}" type="slidenum">
              <a:rPr lang="zh-CN" altLang="en-US"/>
              <a:t>27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4</a:t>
            </a:r>
            <a:endParaRPr lang="zh-CN" altLang="en-US" sz="1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1576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C7EAE3-099F-57D0-61AB-900046B5AE7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6E9645-3D00-C80E-A7D3-1EE9DCF5E72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开发进度把控：项目有一定的进度风险，因此在每次评审时需要识别当前进度风险较大的功能并加快进度，同时保证优先完成核心功能</a:t>
            </a:r>
            <a:endParaRPr lang="en-US" altLang="zh-CN" dirty="0"/>
          </a:p>
          <a:p>
            <a:r>
              <a:rPr lang="zh-CN" altLang="en-US" dirty="0"/>
              <a:t>编码规范：在进行编码前应提前约定好命名格式，并定义好前后端交互的数据结构和字段名称</a:t>
            </a:r>
            <a:endParaRPr lang="en-US" altLang="zh-CN" dirty="0"/>
          </a:p>
          <a:p>
            <a:r>
              <a:rPr lang="zh-CN" altLang="en-US" dirty="0"/>
              <a:t>版本管理：各成员间应分工明确，保证负责的内容高内聚、低耦合，避免代码冲突；当有成员提交了新内容时，全组及时同步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9219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成员分工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31EAE06-7DA8-45B5-B39F-BE49F8185F47}" type="slidenum">
              <a:rPr lang="zh-CN" altLang="en-US"/>
              <a:t>29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5</a:t>
            </a:r>
            <a:endParaRPr lang="zh-CN" altLang="en-US" sz="1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78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基本功能展示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68B2AE1-1D18-4DF9-BF84-103BFB38140B}" type="slidenum">
              <a:rPr lang="zh-CN" altLang="en-US"/>
              <a:t>3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6C446422-E40A-4A1D-9267-02F85ED1131A}"/>
              </a:ext>
            </a:extLst>
          </p:cNvPr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altLang="zh-CN" sz="13100" b="1" i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0</a:t>
            </a:r>
            <a:r>
              <a:rPr lang="en-US" altLang="zh-CN" sz="13100" b="1" i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微软雅黑"/>
                <a:ea typeface="微软雅黑"/>
              </a:rPr>
              <a:t>1</a:t>
            </a:r>
            <a:endParaRPr lang="zh-CN" altLang="en-US" sz="1000" b="1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163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61384" y="358071"/>
            <a:ext cx="9774619" cy="598488"/>
          </a:xfrm>
        </p:spPr>
        <p:txBody>
          <a:bodyPr/>
          <a:lstStyle/>
          <a:p>
            <a:r>
              <a:rPr lang="zh-CN" altLang="en-US"/>
              <a:t>成员分工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53E0942-0051-4D79-A051-4D9F4C17426F}" type="slidenum">
              <a:rPr lang="zh-CN" altLang="en-US"/>
              <a:t>30</a:t>
            </a:fld>
            <a:endParaRPr lang="zh-CN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7498317-E7DD-416B-D638-5AAE3F6F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31682"/>
              </p:ext>
            </p:extLst>
          </p:nvPr>
        </p:nvGraphicFramePr>
        <p:xfrm>
          <a:off x="961384" y="2096698"/>
          <a:ext cx="9458386" cy="28016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1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03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  需求确定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  架构设计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</a:t>
                      </a:r>
                      <a:r>
                        <a:rPr lang="zh-CN" altLang="en-US"/>
                        <a:t>界面设计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  前端实现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  后端实现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</a:t>
                      </a:r>
                      <a:r>
                        <a:rPr lang="zh-CN" altLang="en-US"/>
                        <a:t>算法设计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33">
                <a:tc>
                  <a:txBody>
                    <a:bodyPr/>
                    <a:lstStyle/>
                    <a:p>
                      <a:r>
                        <a:rPr lang="zh-CN" altLang="en-US"/>
                        <a:t>刘洋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333">
                <a:tc>
                  <a:txBody>
                    <a:bodyPr/>
                    <a:lstStyle/>
                    <a:p>
                      <a:r>
                        <a:rPr lang="zh-CN" altLang="en-US"/>
                        <a:t>闫景升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333">
                <a:tc>
                  <a:txBody>
                    <a:bodyPr/>
                    <a:lstStyle/>
                    <a:p>
                      <a:r>
                        <a:rPr lang="zh-CN" altLang="en-US"/>
                        <a:t>杨征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333">
                <a:tc>
                  <a:txBody>
                    <a:bodyPr/>
                    <a:lstStyle/>
                    <a:p>
                      <a:r>
                        <a:rPr lang="zh-CN" altLang="en-US"/>
                        <a:t>张馨匀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8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C0C087-920E-83CA-1187-F143E787BB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感谢！</a:t>
            </a:r>
          </a:p>
        </p:txBody>
      </p:sp>
    </p:spTree>
    <p:extLst>
      <p:ext uri="{BB962C8B-B14F-4D97-AF65-F5344CB8AC3E}">
        <p14:creationId xmlns:p14="http://schemas.microsoft.com/office/powerpoint/2010/main" val="113484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B306C-6E11-013F-7949-6A91C975924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137AE-6045-884D-D9B7-9C140BB182F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事件计时、生成日记</a:t>
            </a:r>
            <a:endParaRPr lang="en-US" altLang="zh-CN" dirty="0"/>
          </a:p>
          <a:p>
            <a:r>
              <a:rPr lang="zh-CN" altLang="en-US" dirty="0"/>
              <a:t>记录日记、发布为帖子</a:t>
            </a:r>
            <a:endParaRPr lang="en-US" altLang="zh-CN" dirty="0"/>
          </a:p>
          <a:p>
            <a:r>
              <a:rPr lang="zh-CN" altLang="en-US" dirty="0"/>
              <a:t>发布帖子、实时互动</a:t>
            </a:r>
            <a:endParaRPr lang="en-US" altLang="zh-CN" dirty="0"/>
          </a:p>
          <a:p>
            <a:r>
              <a:rPr lang="zh-CN" altLang="en-US" dirty="0"/>
              <a:t>计划管理</a:t>
            </a:r>
            <a:endParaRPr lang="en-US" altLang="zh-CN" dirty="0"/>
          </a:p>
          <a:p>
            <a:r>
              <a:rPr lang="zh-CN" altLang="en-US" dirty="0"/>
              <a:t>统计日程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93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/</a:t>
            </a:r>
            <a:r>
              <a:rPr lang="zh-CN" altLang="en-US" dirty="0"/>
              <a:t>注册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0136248-85CD-463B-A173-77EE95509A3A}" type="slidenum">
              <a:rPr lang="zh-CN" altLang="en-US"/>
              <a:t>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AB22CF-529B-6717-9E53-84DD89AFC8BA}"/>
              </a:ext>
            </a:extLst>
          </p:cNvPr>
          <p:cNvSpPr txBox="1"/>
          <p:nvPr/>
        </p:nvSpPr>
        <p:spPr>
          <a:xfrm flipH="1">
            <a:off x="7882075" y="6006314"/>
            <a:ext cx="109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注册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E87C29-D9FE-744A-A3DF-2FF5E44E8C31}"/>
              </a:ext>
            </a:extLst>
          </p:cNvPr>
          <p:cNvSpPr txBox="1"/>
          <p:nvPr/>
        </p:nvSpPr>
        <p:spPr>
          <a:xfrm flipH="1">
            <a:off x="3785981" y="6006314"/>
            <a:ext cx="109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登录</a:t>
            </a:r>
          </a:p>
        </p:txBody>
      </p:sp>
      <p:pic>
        <p:nvPicPr>
          <p:cNvPr id="3" name="petal_20230617_202403">
            <a:hlinkClick r:id="" action="ppaction://media"/>
            <a:extLst>
              <a:ext uri="{FF2B5EF4-FFF2-40B4-BE49-F238E27FC236}">
                <a16:creationId xmlns:a16="http://schemas.microsoft.com/office/drawing/2014/main" id="{D1E7B4AF-0F0B-C1A2-4CFD-3321A12C2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8352" y="851686"/>
            <a:ext cx="2272654" cy="4913846"/>
          </a:xfrm>
          <a:prstGeom prst="rect">
            <a:avLst/>
          </a:prstGeom>
        </p:spPr>
      </p:pic>
      <p:pic>
        <p:nvPicPr>
          <p:cNvPr id="5" name="petal_20230617_202043">
            <a:hlinkClick r:id="" action="ppaction://media"/>
            <a:extLst>
              <a:ext uri="{FF2B5EF4-FFF2-40B4-BE49-F238E27FC236}">
                <a16:creationId xmlns:a16="http://schemas.microsoft.com/office/drawing/2014/main" id="{8DCEF282-133F-0B39-2884-4892C38EEB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8876" y="851686"/>
            <a:ext cx="2264691" cy="49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9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117894-226C-F61C-76DC-4DF0CE6E70C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个人信息修改</a:t>
            </a:r>
          </a:p>
        </p:txBody>
      </p:sp>
      <p:pic>
        <p:nvPicPr>
          <p:cNvPr id="4" name="6da6d3665058a4d51b867b25223d3103">
            <a:hlinkClick r:id="" action="ppaction://media"/>
            <a:extLst>
              <a:ext uri="{FF2B5EF4-FFF2-40B4-BE49-F238E27FC236}">
                <a16:creationId xmlns:a16="http://schemas.microsoft.com/office/drawing/2014/main" id="{D7EC4B4D-DFD5-7E9F-FA60-EA52CB23B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264" y="381075"/>
            <a:ext cx="2632442" cy="56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事件记录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E8A2A27-94D4-4A36-9C22-141B253D9BAB}" type="slidenum">
              <a:rPr lang="zh-CN" altLang="en-US"/>
              <a:t>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90170" y="5542152"/>
            <a:ext cx="5611659" cy="369332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开始记录，</a:t>
            </a:r>
            <a:r>
              <a:rPr lang="zh-CN" altLang="zh-CN" dirty="0"/>
              <a:t>停止记录</a:t>
            </a:r>
            <a:r>
              <a:rPr lang="zh-CN" altLang="en-US" dirty="0"/>
              <a:t>后自动</a:t>
            </a:r>
            <a:r>
              <a:rPr lang="zh-CN" altLang="zh-CN" dirty="0"/>
              <a:t>进入编辑日记页面</a:t>
            </a:r>
          </a:p>
        </p:txBody>
      </p:sp>
      <p:pic>
        <p:nvPicPr>
          <p:cNvPr id="3" name="petal_20230617_204339">
            <a:hlinkClick r:id="" action="ppaction://media"/>
            <a:extLst>
              <a:ext uri="{FF2B5EF4-FFF2-40B4-BE49-F238E27FC236}">
                <a16:creationId xmlns:a16="http://schemas.microsoft.com/office/drawing/2014/main" id="{B81B6661-6D5A-F162-0CE1-35669D7C0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560" y="1131182"/>
            <a:ext cx="1840366" cy="39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日记编辑与发布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07DD361-E7D2-4B43-A7CD-415A09F02337}" type="slidenum">
              <a:rPr lang="zh-CN" altLang="en-US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D880B4-0C3E-54D4-E87C-FDBE1BC09D45}"/>
              </a:ext>
            </a:extLst>
          </p:cNvPr>
          <p:cNvSpPr txBox="1"/>
          <p:nvPr/>
        </p:nvSpPr>
        <p:spPr>
          <a:xfrm>
            <a:off x="2696103" y="6228835"/>
            <a:ext cx="160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编辑日记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E27B0-962B-76A3-1FAF-91304A3E2C38}"/>
              </a:ext>
            </a:extLst>
          </p:cNvPr>
          <p:cNvSpPr txBox="1"/>
          <p:nvPr/>
        </p:nvSpPr>
        <p:spPr>
          <a:xfrm>
            <a:off x="7498289" y="6228835"/>
            <a:ext cx="160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发布日记</a:t>
            </a:r>
          </a:p>
        </p:txBody>
      </p:sp>
      <p:pic>
        <p:nvPicPr>
          <p:cNvPr id="6" name="petal_20230617_202525">
            <a:hlinkClick r:id="" action="ppaction://media"/>
            <a:extLst>
              <a:ext uri="{FF2B5EF4-FFF2-40B4-BE49-F238E27FC236}">
                <a16:creationId xmlns:a16="http://schemas.microsoft.com/office/drawing/2014/main" id="{029A62ED-CF66-EF04-5359-1BC01680D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3282" y="1232033"/>
            <a:ext cx="2172732" cy="4697800"/>
          </a:xfrm>
          <a:prstGeom prst="rect">
            <a:avLst/>
          </a:prstGeom>
        </p:spPr>
      </p:pic>
      <p:pic>
        <p:nvPicPr>
          <p:cNvPr id="7" name="petal_20230617_202319">
            <a:hlinkClick r:id="" action="ppaction://media"/>
            <a:extLst>
              <a:ext uri="{FF2B5EF4-FFF2-40B4-BE49-F238E27FC236}">
                <a16:creationId xmlns:a16="http://schemas.microsoft.com/office/drawing/2014/main" id="{02193616-F28A-E09B-7EF9-BC2E65BDBC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87767" y="1232033"/>
            <a:ext cx="2172731" cy="46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2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CN" altLang="en-US" dirty="0"/>
              <a:t>发布分享、点赞和评论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EE5D5C0-9B11-4448-8BCA-8F3383E01D09}" type="slidenum">
              <a:rPr lang="zh-CN" altLang="en-US"/>
              <a:t>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8F9DA3-CDD4-305D-921E-0ECA67270682}"/>
              </a:ext>
            </a:extLst>
          </p:cNvPr>
          <p:cNvSpPr txBox="1"/>
          <p:nvPr/>
        </p:nvSpPr>
        <p:spPr>
          <a:xfrm>
            <a:off x="2761966" y="6157536"/>
            <a:ext cx="253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发布朋友圈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68AAA-337A-67A4-6E29-E3C4FC262E96}"/>
              </a:ext>
            </a:extLst>
          </p:cNvPr>
          <p:cNvSpPr txBox="1"/>
          <p:nvPr/>
        </p:nvSpPr>
        <p:spPr>
          <a:xfrm>
            <a:off x="7141673" y="6157536"/>
            <a:ext cx="253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点赞、评论他人的发布</a:t>
            </a:r>
          </a:p>
        </p:txBody>
      </p:sp>
      <p:pic>
        <p:nvPicPr>
          <p:cNvPr id="3" name="petal_20230617_201630">
            <a:hlinkClick r:id="" action="ppaction://media"/>
            <a:extLst>
              <a:ext uri="{FF2B5EF4-FFF2-40B4-BE49-F238E27FC236}">
                <a16:creationId xmlns:a16="http://schemas.microsoft.com/office/drawing/2014/main" id="{F5F55257-A8E7-6BEE-DB84-113B54DBB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5533" y="1186565"/>
            <a:ext cx="2195616" cy="4763969"/>
          </a:xfrm>
          <a:prstGeom prst="rect">
            <a:avLst/>
          </a:prstGeom>
        </p:spPr>
      </p:pic>
      <p:pic>
        <p:nvPicPr>
          <p:cNvPr id="5" name="petal_20230617_201545">
            <a:hlinkClick r:id="" action="ppaction://media"/>
            <a:extLst>
              <a:ext uri="{FF2B5EF4-FFF2-40B4-BE49-F238E27FC236}">
                <a16:creationId xmlns:a16="http://schemas.microsoft.com/office/drawing/2014/main" id="{59CF74FB-6F85-3839-4301-2FF8F94C36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2961" y="1186567"/>
            <a:ext cx="2195616" cy="47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8072</TotalTime>
  <Words>1029</Words>
  <Application>Microsoft Office PowerPoint</Application>
  <PresentationFormat>宽屏</PresentationFormat>
  <Paragraphs>154</Paragraphs>
  <Slides>31</Slides>
  <Notes>10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</vt:lpstr>
      <vt:lpstr>Microsoft YaHei</vt:lpstr>
      <vt:lpstr>Microsoft YaHei</vt:lpstr>
      <vt:lpstr>Arial</vt:lpstr>
      <vt:lpstr>Wingdings</vt:lpstr>
      <vt:lpstr>赤霞朱主题​​</vt:lpstr>
      <vt:lpstr>LifeLogger</vt:lpstr>
      <vt:lpstr>PowerPoint 演示文稿</vt:lpstr>
      <vt:lpstr>基本功能展示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产品特色与创新点</vt:lpstr>
      <vt:lpstr>PowerPoint 演示文稿</vt:lpstr>
      <vt:lpstr>PowerPoint 演示文稿</vt:lpstr>
      <vt:lpstr>PowerPoint 演示文稿</vt:lpstr>
      <vt:lpstr>架构和技术难点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经验教训</vt:lpstr>
      <vt:lpstr>PowerPoint 演示文稿</vt:lpstr>
      <vt:lpstr>成员分工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刘 洋</cp:lastModifiedBy>
  <cp:revision>354</cp:revision>
  <dcterms:created xsi:type="dcterms:W3CDTF">2019-01-23T14:14:04Z</dcterms:created>
  <dcterms:modified xsi:type="dcterms:W3CDTF">2023-06-18T04:53:32Z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